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0" r:id="rId2"/>
    <p:sldMasterId id="2147483674" r:id="rId3"/>
    <p:sldMasterId id="2147483710" r:id="rId4"/>
  </p:sldMasterIdLst>
  <p:notesMasterIdLst>
    <p:notesMasterId r:id="rId80"/>
  </p:notesMasterIdLst>
  <p:handoutMasterIdLst>
    <p:handoutMasterId r:id="rId81"/>
  </p:handoutMasterIdLst>
  <p:sldIdLst>
    <p:sldId id="319" r:id="rId5"/>
    <p:sldId id="484" r:id="rId6"/>
    <p:sldId id="509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7" r:id="rId15"/>
    <p:sldId id="408" r:id="rId16"/>
    <p:sldId id="508" r:id="rId17"/>
    <p:sldId id="410" r:id="rId18"/>
    <p:sldId id="411" r:id="rId19"/>
    <p:sldId id="412" r:id="rId20"/>
    <p:sldId id="322" r:id="rId21"/>
    <p:sldId id="328" r:id="rId22"/>
    <p:sldId id="333" r:id="rId23"/>
    <p:sldId id="510" r:id="rId24"/>
    <p:sldId id="485" r:id="rId25"/>
    <p:sldId id="335" r:id="rId26"/>
    <p:sldId id="337" r:id="rId27"/>
    <p:sldId id="338" r:id="rId28"/>
    <p:sldId id="339" r:id="rId29"/>
    <p:sldId id="512" r:id="rId30"/>
    <p:sldId id="340" r:id="rId31"/>
    <p:sldId id="513" r:id="rId32"/>
    <p:sldId id="341" r:id="rId33"/>
    <p:sldId id="342" r:id="rId34"/>
    <p:sldId id="343" r:id="rId35"/>
    <p:sldId id="344" r:id="rId36"/>
    <p:sldId id="345" r:id="rId37"/>
    <p:sldId id="348" r:id="rId38"/>
    <p:sldId id="346" r:id="rId39"/>
    <p:sldId id="456" r:id="rId40"/>
    <p:sldId id="349" r:id="rId41"/>
    <p:sldId id="350" r:id="rId42"/>
    <p:sldId id="351" r:id="rId43"/>
    <p:sldId id="502" r:id="rId44"/>
    <p:sldId id="503" r:id="rId45"/>
    <p:sldId id="487" r:id="rId46"/>
    <p:sldId id="511" r:id="rId47"/>
    <p:sldId id="486" r:id="rId48"/>
    <p:sldId id="490" r:id="rId49"/>
    <p:sldId id="491" r:id="rId50"/>
    <p:sldId id="492" r:id="rId51"/>
    <p:sldId id="494" r:id="rId52"/>
    <p:sldId id="495" r:id="rId53"/>
    <p:sldId id="496" r:id="rId54"/>
    <p:sldId id="497" r:id="rId55"/>
    <p:sldId id="498" r:id="rId56"/>
    <p:sldId id="504" r:id="rId57"/>
    <p:sldId id="505" r:id="rId58"/>
    <p:sldId id="515" r:id="rId59"/>
    <p:sldId id="500" r:id="rId60"/>
    <p:sldId id="507" r:id="rId61"/>
    <p:sldId id="514" r:id="rId62"/>
    <p:sldId id="368" r:id="rId63"/>
    <p:sldId id="379" r:id="rId64"/>
    <p:sldId id="380" r:id="rId65"/>
    <p:sldId id="480" r:id="rId66"/>
    <p:sldId id="501" r:id="rId67"/>
    <p:sldId id="370" r:id="rId68"/>
    <p:sldId id="398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488" r:id="rId78"/>
    <p:sldId id="320" r:id="rId7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b="1"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b="1"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b="1"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b="1"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1">
          <p15:clr>
            <a:srgbClr val="A4A3A4"/>
          </p15:clr>
        </p15:guide>
        <p15:guide id="2" orient="horz" pos="210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119">
          <p15:clr>
            <a:srgbClr val="A4A3A4"/>
          </p15:clr>
        </p15:guide>
        <p15:guide id="5" pos="5466">
          <p15:clr>
            <a:srgbClr val="A4A3A4"/>
          </p15:clr>
        </p15:guide>
        <p15:guide id="6" pos="2903">
          <p15:clr>
            <a:srgbClr val="A4A3A4"/>
          </p15:clr>
        </p15:guide>
        <p15:guide id="7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6CB"/>
    <a:srgbClr val="0000CC"/>
    <a:srgbClr val="B10F92"/>
    <a:srgbClr val="000099"/>
    <a:srgbClr val="000066"/>
    <a:srgbClr val="000000"/>
    <a:srgbClr val="1C1C1C"/>
    <a:srgbClr val="000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1" autoAdjust="0"/>
    <p:restoredTop sz="94548" autoAdjust="0"/>
  </p:normalViewPr>
  <p:slideViewPr>
    <p:cSldViewPr>
      <p:cViewPr varScale="1">
        <p:scale>
          <a:sx n="64" d="100"/>
          <a:sy n="64" d="100"/>
        </p:scale>
        <p:origin x="1132" y="40"/>
      </p:cViewPr>
      <p:guideLst>
        <p:guide orient="horz" pos="3861"/>
        <p:guide orient="horz" pos="210"/>
        <p:guide orient="horz" pos="4110"/>
        <p:guide orient="horz" pos="119"/>
        <p:guide pos="5466"/>
        <p:guide pos="2903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3DE8EAF-ED4E-41F5-8397-7F60945A2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E531F6-2338-4FFF-9AD8-261B08C0D6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F05994E-ED0D-4C37-9401-0DE5AFEB378A}" type="datetimeFigureOut">
              <a:rPr lang="zh-CN" altLang="en-US"/>
              <a:pPr>
                <a:defRPr/>
              </a:pPr>
              <a:t>2021/9/6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10FA87-255B-48D0-8F5B-D246F36ABA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C50C46-BC42-4713-97BA-2F9CEF7E33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17A4C2A7-63D9-4395-8CF6-F70F6F1A59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B859840-E54A-4C4C-BB64-6064782AB37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BFC911E-9470-4471-AE75-7DDB4BC730E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E80614ED-5E32-4186-8523-988ACC152BA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94F640DF-3ED9-4B9A-82A5-61FE2FE808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4033701B-B785-443F-83BF-0C9E619EBE8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0C5D7334-0EEA-4E71-98ED-1DF30446B4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b="0" i="0"/>
            </a:lvl1pPr>
          </a:lstStyle>
          <a:p>
            <a:pPr>
              <a:defRPr/>
            </a:pPr>
            <a:fld id="{41ACD57C-196B-4739-A3E4-F6F8299CCC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88313FC7-A7E9-418C-8E0D-F55DA215EB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7BF16F50-D237-4707-BC10-1933F91E6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4E106D0F-8652-4620-9095-354A02A79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C95F07-0EE8-429E-83C8-9FBF142534FE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>
            <a:extLst>
              <a:ext uri="{FF2B5EF4-FFF2-40B4-BE49-F238E27FC236}">
                <a16:creationId xmlns:a16="http://schemas.microsoft.com/office/drawing/2014/main" id="{96CEF735-BA7D-4847-A4DF-1D2E5BCD709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8851" name="备注占位符 2">
            <a:extLst>
              <a:ext uri="{FF2B5EF4-FFF2-40B4-BE49-F238E27FC236}">
                <a16:creationId xmlns:a16="http://schemas.microsoft.com/office/drawing/2014/main" id="{329AB536-DD74-4F57-B352-5C19C6B0C1F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52" name="灯片编号占位符 3">
            <a:extLst>
              <a:ext uri="{FF2B5EF4-FFF2-40B4-BE49-F238E27FC236}">
                <a16:creationId xmlns:a16="http://schemas.microsoft.com/office/drawing/2014/main" id="{F229C949-1B5A-44EA-82D2-AD5F341F62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CEAACB-3BDE-4E83-9AE6-9D5459AD5A78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>
            <a:extLst>
              <a:ext uri="{FF2B5EF4-FFF2-40B4-BE49-F238E27FC236}">
                <a16:creationId xmlns:a16="http://schemas.microsoft.com/office/drawing/2014/main" id="{6BF4CBBD-38E9-406B-AB61-5780AFE3995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0899" name="备注占位符 2">
            <a:extLst>
              <a:ext uri="{FF2B5EF4-FFF2-40B4-BE49-F238E27FC236}">
                <a16:creationId xmlns:a16="http://schemas.microsoft.com/office/drawing/2014/main" id="{903790B4-20F6-4B59-8F69-52B8E20871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900" name="灯片编号占位符 3">
            <a:extLst>
              <a:ext uri="{FF2B5EF4-FFF2-40B4-BE49-F238E27FC236}">
                <a16:creationId xmlns:a16="http://schemas.microsoft.com/office/drawing/2014/main" id="{0F4F4539-745A-4F2F-8C28-A75BB5038B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7368DF-ECA2-4741-9CA9-7544CC713A89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>
            <a:extLst>
              <a:ext uri="{FF2B5EF4-FFF2-40B4-BE49-F238E27FC236}">
                <a16:creationId xmlns:a16="http://schemas.microsoft.com/office/drawing/2014/main" id="{EB9495D8-DA85-43B6-8913-4CC8A4C9D2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3971" name="备注占位符 2">
            <a:extLst>
              <a:ext uri="{FF2B5EF4-FFF2-40B4-BE49-F238E27FC236}">
                <a16:creationId xmlns:a16="http://schemas.microsoft.com/office/drawing/2014/main" id="{B5BAE3B6-9EE9-41F8-9B8A-B91EA9ED4F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972" name="灯片编号占位符 3">
            <a:extLst>
              <a:ext uri="{FF2B5EF4-FFF2-40B4-BE49-F238E27FC236}">
                <a16:creationId xmlns:a16="http://schemas.microsoft.com/office/drawing/2014/main" id="{A3EF2976-1678-4CFB-B1A7-CD703FD2F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A38703-85C1-4A4A-B4A8-E7ADB02836C2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0F0747F6-FEA6-4373-8503-DF321154277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2467" name="备注占位符 2">
            <a:extLst>
              <a:ext uri="{FF2B5EF4-FFF2-40B4-BE49-F238E27FC236}">
                <a16:creationId xmlns:a16="http://schemas.microsoft.com/office/drawing/2014/main" id="{500A643F-2D75-404F-BF88-6AD8B7F95A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8" name="灯片编号占位符 3">
            <a:extLst>
              <a:ext uri="{FF2B5EF4-FFF2-40B4-BE49-F238E27FC236}">
                <a16:creationId xmlns:a16="http://schemas.microsoft.com/office/drawing/2014/main" id="{3DB202BF-2C09-445A-9206-7AC5616EDE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23B724-DC45-462C-8A68-FD9BD8212E5F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91B2CCD6-04A9-43F8-8837-27202A67FC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4515" name="备注占位符 2">
            <a:extLst>
              <a:ext uri="{FF2B5EF4-FFF2-40B4-BE49-F238E27FC236}">
                <a16:creationId xmlns:a16="http://schemas.microsoft.com/office/drawing/2014/main" id="{BED0209B-F636-4688-B447-A8D792E9D3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516" name="灯片编号占位符 3">
            <a:extLst>
              <a:ext uri="{FF2B5EF4-FFF2-40B4-BE49-F238E27FC236}">
                <a16:creationId xmlns:a16="http://schemas.microsoft.com/office/drawing/2014/main" id="{BEA9F714-70AB-4141-A322-A98341FA6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C200CD-EF90-44BE-93CA-0819BEF24592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>
            <a:extLst>
              <a:ext uri="{FF2B5EF4-FFF2-40B4-BE49-F238E27FC236}">
                <a16:creationId xmlns:a16="http://schemas.microsoft.com/office/drawing/2014/main" id="{201444EA-43EC-4A17-BD41-90336256F68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6563" name="备注占位符 2">
            <a:extLst>
              <a:ext uri="{FF2B5EF4-FFF2-40B4-BE49-F238E27FC236}">
                <a16:creationId xmlns:a16="http://schemas.microsoft.com/office/drawing/2014/main" id="{D5D5E7B2-5354-4DEF-BE69-D3D50A101F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564" name="灯片编号占位符 3">
            <a:extLst>
              <a:ext uri="{FF2B5EF4-FFF2-40B4-BE49-F238E27FC236}">
                <a16:creationId xmlns:a16="http://schemas.microsoft.com/office/drawing/2014/main" id="{9E6928AE-E552-4AA4-B52E-002D92C8E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CF3D2D-8A7E-466A-A09F-91AB4296CFFE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>
            <a:extLst>
              <a:ext uri="{FF2B5EF4-FFF2-40B4-BE49-F238E27FC236}">
                <a16:creationId xmlns:a16="http://schemas.microsoft.com/office/drawing/2014/main" id="{FB85DF9A-7F93-4900-AAC0-ACBCE4A869D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8611" name="备注占位符 2">
            <a:extLst>
              <a:ext uri="{FF2B5EF4-FFF2-40B4-BE49-F238E27FC236}">
                <a16:creationId xmlns:a16="http://schemas.microsoft.com/office/drawing/2014/main" id="{C8F79F53-F278-4D47-BC62-142A3CEAE9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612" name="灯片编号占位符 3">
            <a:extLst>
              <a:ext uri="{FF2B5EF4-FFF2-40B4-BE49-F238E27FC236}">
                <a16:creationId xmlns:a16="http://schemas.microsoft.com/office/drawing/2014/main" id="{55E79DB4-42C7-4E34-826C-9AF0AB6BB9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023703-432C-4C03-B1CB-CA8AAC963BA2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>
            <a:extLst>
              <a:ext uri="{FF2B5EF4-FFF2-40B4-BE49-F238E27FC236}">
                <a16:creationId xmlns:a16="http://schemas.microsoft.com/office/drawing/2014/main" id="{D102E39B-8845-4DB6-8FEF-110AA46198E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0659" name="备注占位符 2">
            <a:extLst>
              <a:ext uri="{FF2B5EF4-FFF2-40B4-BE49-F238E27FC236}">
                <a16:creationId xmlns:a16="http://schemas.microsoft.com/office/drawing/2014/main" id="{399335B3-E57C-4DCE-A04C-1E54B2AD97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660" name="灯片编号占位符 3">
            <a:extLst>
              <a:ext uri="{FF2B5EF4-FFF2-40B4-BE49-F238E27FC236}">
                <a16:creationId xmlns:a16="http://schemas.microsoft.com/office/drawing/2014/main" id="{55D9B69B-649F-4418-8B03-C62F17B6A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5A840D-E1C8-41B8-A1ED-504E04194923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>
            <a:extLst>
              <a:ext uri="{FF2B5EF4-FFF2-40B4-BE49-F238E27FC236}">
                <a16:creationId xmlns:a16="http://schemas.microsoft.com/office/drawing/2014/main" id="{498E2ADF-CA75-4BAA-B5CF-4079ED29AAA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2707" name="备注占位符 2">
            <a:extLst>
              <a:ext uri="{FF2B5EF4-FFF2-40B4-BE49-F238E27FC236}">
                <a16:creationId xmlns:a16="http://schemas.microsoft.com/office/drawing/2014/main" id="{18417DD5-A080-42C8-8404-BFA6CE08AD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708" name="灯片编号占位符 3">
            <a:extLst>
              <a:ext uri="{FF2B5EF4-FFF2-40B4-BE49-F238E27FC236}">
                <a16:creationId xmlns:a16="http://schemas.microsoft.com/office/drawing/2014/main" id="{E629C323-72AA-445D-BB82-519F48DBFB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B26815-EDCD-4EFE-AF3B-40CD3136B0CE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>
            <a:extLst>
              <a:ext uri="{FF2B5EF4-FFF2-40B4-BE49-F238E27FC236}">
                <a16:creationId xmlns:a16="http://schemas.microsoft.com/office/drawing/2014/main" id="{C8534002-CDE4-490B-94D9-8925BB2E14E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4755" name="备注占位符 2">
            <a:extLst>
              <a:ext uri="{FF2B5EF4-FFF2-40B4-BE49-F238E27FC236}">
                <a16:creationId xmlns:a16="http://schemas.microsoft.com/office/drawing/2014/main" id="{4413B5D8-8474-40FD-B136-39EB8001EC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756" name="灯片编号占位符 3">
            <a:extLst>
              <a:ext uri="{FF2B5EF4-FFF2-40B4-BE49-F238E27FC236}">
                <a16:creationId xmlns:a16="http://schemas.microsoft.com/office/drawing/2014/main" id="{1EA46733-69FC-47B5-81C1-7AE883746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EDAF1D-DD89-462C-B46B-B6E966328A2A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>
            <a:extLst>
              <a:ext uri="{FF2B5EF4-FFF2-40B4-BE49-F238E27FC236}">
                <a16:creationId xmlns:a16="http://schemas.microsoft.com/office/drawing/2014/main" id="{16948498-43D4-44D7-8C2B-D83FDA628F9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6803" name="备注占位符 2">
            <a:extLst>
              <a:ext uri="{FF2B5EF4-FFF2-40B4-BE49-F238E27FC236}">
                <a16:creationId xmlns:a16="http://schemas.microsoft.com/office/drawing/2014/main" id="{1C2AE14C-DA2B-4907-B1E5-83E9D018738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804" name="灯片编号占位符 3">
            <a:extLst>
              <a:ext uri="{FF2B5EF4-FFF2-40B4-BE49-F238E27FC236}">
                <a16:creationId xmlns:a16="http://schemas.microsoft.com/office/drawing/2014/main" id="{3D5E35E2-BC45-486A-B249-06AA242EC5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7659CF-4039-48BF-9572-E201C4957B5B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1" descr="图片1">
            <a:extLst>
              <a:ext uri="{FF2B5EF4-FFF2-40B4-BE49-F238E27FC236}">
                <a16:creationId xmlns:a16="http://schemas.microsoft.com/office/drawing/2014/main" id="{017A37AA-7E43-4A95-BE46-5C494B6E03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DAB3C66C-441C-4420-BB0F-7957599C6B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CDCF65-4C4A-4D87-A9F4-98C2CEE17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0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3860800"/>
            <a:ext cx="8207375" cy="960438"/>
          </a:xfrm>
        </p:spPr>
        <p:txBody>
          <a:bodyPr/>
          <a:lstStyle>
            <a:lvl1pPr algn="r">
              <a:defRPr sz="3400" smtClean="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6721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821238"/>
            <a:ext cx="8207375" cy="407987"/>
          </a:xfrm>
        </p:spPr>
        <p:txBody>
          <a:bodyPr anchor="ctr"/>
          <a:lstStyle>
            <a:lvl1pPr marL="0" indent="0" algn="r">
              <a:buFont typeface="Wingdings" panose="05000000000000000000" pitchFamily="2" charset="2"/>
              <a:buNone/>
              <a:defRPr sz="18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8243285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7610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8525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6936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8596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95671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21817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22135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0850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69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346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8" descr="图片2">
            <a:extLst>
              <a:ext uri="{FF2B5EF4-FFF2-40B4-BE49-F238E27FC236}">
                <a16:creationId xmlns:a16="http://schemas.microsoft.com/office/drawing/2014/main" id="{A2B8B52E-14AB-4C14-8154-2C8EF2003A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FBCD5B9E-E829-4E29-AB68-7E202524C71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sp>
        <p:nvSpPr>
          <p:cNvPr id="6" name="Rectangle 75">
            <a:extLst>
              <a:ext uri="{FF2B5EF4-FFF2-40B4-BE49-F238E27FC236}">
                <a16:creationId xmlns:a16="http://schemas.microsoft.com/office/drawing/2014/main" id="{8AA92CC9-DBC0-40E3-AE49-4163FC00C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de-DE" altLang="zh-CN" sz="1000"/>
              <a:t>Page </a:t>
            </a:r>
            <a:r>
              <a:rPr lang="de-DE" altLang="zh-CN" sz="1000">
                <a:sym typeface="MS UI Gothic" panose="020B0600070205080204" pitchFamily="34" charset="-128"/>
              </a:rPr>
              <a:t></a:t>
            </a:r>
            <a:r>
              <a:rPr lang="de-DE" altLang="zh-CN" sz="1000"/>
              <a:t> </a:t>
            </a:r>
            <a:fld id="{DCD82EC5-D169-41E0-A5D7-DF6692D6099D}" type="slidenum">
              <a:rPr lang="zh-CN" altLang="en-US" sz="1000" smtClean="0"/>
              <a:pPr algn="ctr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sz="1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AA027B8-548C-4920-880A-51791C0FD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34123F2-D369-40CC-A8AF-07850D8C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18891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96765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62595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78016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4314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1" descr="图片1">
            <a:extLst>
              <a:ext uri="{FF2B5EF4-FFF2-40B4-BE49-F238E27FC236}">
                <a16:creationId xmlns:a16="http://schemas.microsoft.com/office/drawing/2014/main" id="{1A9F73BC-95D3-46BD-9C21-B16AFA6358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E1DCD002-ABC4-4BFD-9F0C-43274A41BF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9666448-08BB-42B5-B868-289FE43E1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0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3860800"/>
            <a:ext cx="8207375" cy="960438"/>
          </a:xfrm>
        </p:spPr>
        <p:txBody>
          <a:bodyPr/>
          <a:lstStyle>
            <a:lvl1pPr algn="r">
              <a:defRPr sz="3400" smtClean="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6721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821238"/>
            <a:ext cx="8207375" cy="407987"/>
          </a:xfrm>
        </p:spPr>
        <p:txBody>
          <a:bodyPr anchor="ctr"/>
          <a:lstStyle>
            <a:lvl1pPr marL="0" indent="0" algn="r">
              <a:buFont typeface="Wingdings" panose="05000000000000000000" pitchFamily="2" charset="2"/>
              <a:buNone/>
              <a:defRPr sz="18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3011798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8" descr="图片2">
            <a:extLst>
              <a:ext uri="{FF2B5EF4-FFF2-40B4-BE49-F238E27FC236}">
                <a16:creationId xmlns:a16="http://schemas.microsoft.com/office/drawing/2014/main" id="{A42D9174-EE26-4A56-8E83-F219D0722F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E4BA960-22F1-42EC-8299-36372A11E8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sp>
        <p:nvSpPr>
          <p:cNvPr id="6" name="Rectangle 75">
            <a:extLst>
              <a:ext uri="{FF2B5EF4-FFF2-40B4-BE49-F238E27FC236}">
                <a16:creationId xmlns:a16="http://schemas.microsoft.com/office/drawing/2014/main" id="{BF06FD4D-3B0B-447E-A1FF-9BBCA0338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de-DE" altLang="zh-CN" sz="1000"/>
              <a:t>Page </a:t>
            </a:r>
            <a:r>
              <a:rPr lang="de-DE" altLang="zh-CN" sz="1000">
                <a:sym typeface="MS UI Gothic" panose="020B0600070205080204" pitchFamily="34" charset="-128"/>
              </a:rPr>
              <a:t></a:t>
            </a:r>
            <a:r>
              <a:rPr lang="de-DE" altLang="zh-CN" sz="1000"/>
              <a:t> </a:t>
            </a:r>
            <a:fld id="{DF8D983C-A46E-42ED-90E7-446A284A1B63}" type="slidenum">
              <a:rPr lang="zh-CN" altLang="en-US" sz="1000" smtClean="0"/>
              <a:pPr algn="ctr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sz="1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5C0AE2F-D8E2-45FA-BB82-FB0138D20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AA82B82-B455-43D2-9580-B13ABA01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18891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03100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333050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41340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072120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87958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24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4995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12228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745504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9647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10916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8" descr="图片2">
            <a:extLst>
              <a:ext uri="{FF2B5EF4-FFF2-40B4-BE49-F238E27FC236}">
                <a16:creationId xmlns:a16="http://schemas.microsoft.com/office/drawing/2014/main" id="{04A20A8E-EDF5-413E-9040-070BF82D25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87259AB-FE1E-4E34-9979-819D626D34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sp>
        <p:nvSpPr>
          <p:cNvPr id="6" name="Rectangle 75">
            <a:extLst>
              <a:ext uri="{FF2B5EF4-FFF2-40B4-BE49-F238E27FC236}">
                <a16:creationId xmlns:a16="http://schemas.microsoft.com/office/drawing/2014/main" id="{BD59DB54-F97A-46B9-A36D-9C42F1215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de-DE" altLang="zh-CN" sz="1000"/>
              <a:t>Page </a:t>
            </a:r>
            <a:r>
              <a:rPr lang="de-DE" altLang="zh-CN" sz="1000">
                <a:sym typeface="MS UI Gothic" panose="020B0600070205080204" pitchFamily="34" charset="-128"/>
              </a:rPr>
              <a:t></a:t>
            </a:r>
            <a:r>
              <a:rPr lang="de-DE" altLang="zh-CN" sz="1000"/>
              <a:t> </a:t>
            </a:r>
            <a:fld id="{C9107D7D-7BCE-4EAD-A9AB-43752B46AB8C}" type="slidenum">
              <a:rPr lang="zh-CN" altLang="en-US" sz="1000" smtClean="0"/>
              <a:pPr algn="ctr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sz="1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5E28D68-17FE-4306-97C8-D9204854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1613" y="762000"/>
            <a:ext cx="5484812" cy="914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741613" y="1828800"/>
            <a:ext cx="5484812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5673A25-FCCB-48AB-AC36-D553A0D72F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5886450"/>
            <a:ext cx="1752600" cy="38100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155243D-D7F0-48C8-8151-7B95381C2B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88645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4A92592-F918-4D86-932B-E58C6370AF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5886450"/>
            <a:ext cx="17526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6ABD782-C5C9-4A00-9A70-7BB1921A1E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3017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1" descr="图片1">
            <a:extLst>
              <a:ext uri="{FF2B5EF4-FFF2-40B4-BE49-F238E27FC236}">
                <a16:creationId xmlns:a16="http://schemas.microsoft.com/office/drawing/2014/main" id="{5A267AE1-C8DB-414E-ACFB-F024152AD4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0CA07365-F23C-45A7-9045-ED71832ED5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5E57177-1435-405E-8E48-F91DC2B0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0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3860800"/>
            <a:ext cx="8207375" cy="960438"/>
          </a:xfrm>
        </p:spPr>
        <p:txBody>
          <a:bodyPr/>
          <a:lstStyle>
            <a:lvl1pPr algn="r">
              <a:defRPr sz="3400" smtClean="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6721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821238"/>
            <a:ext cx="8207375" cy="407987"/>
          </a:xfrm>
        </p:spPr>
        <p:txBody>
          <a:bodyPr anchor="ctr"/>
          <a:lstStyle>
            <a:lvl1pPr marL="0" indent="0" algn="r">
              <a:buFont typeface="Wingdings" panose="05000000000000000000" pitchFamily="2" charset="2"/>
              <a:buNone/>
              <a:defRPr sz="18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145963989"/>
      </p:ext>
    </p:extLst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8" descr="图片2">
            <a:extLst>
              <a:ext uri="{FF2B5EF4-FFF2-40B4-BE49-F238E27FC236}">
                <a16:creationId xmlns:a16="http://schemas.microsoft.com/office/drawing/2014/main" id="{FFD00012-D8C5-4650-AEF2-7FEF991202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20A0B750-F25B-479C-84C8-152AA9E272A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sp>
        <p:nvSpPr>
          <p:cNvPr id="6" name="Rectangle 75">
            <a:extLst>
              <a:ext uri="{FF2B5EF4-FFF2-40B4-BE49-F238E27FC236}">
                <a16:creationId xmlns:a16="http://schemas.microsoft.com/office/drawing/2014/main" id="{69579875-5B8B-49C7-96A4-4D07A9043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de-DE" altLang="zh-CN" sz="1000"/>
              <a:t>Page </a:t>
            </a:r>
            <a:r>
              <a:rPr lang="de-DE" altLang="zh-CN" sz="1000">
                <a:sym typeface="MS UI Gothic" panose="020B0600070205080204" pitchFamily="34" charset="-128"/>
              </a:rPr>
              <a:t></a:t>
            </a:r>
            <a:r>
              <a:rPr lang="de-DE" altLang="zh-CN" sz="1000"/>
              <a:t> </a:t>
            </a:r>
            <a:fld id="{6A375CB2-2B88-485C-80C9-8F574C26B518}" type="slidenum">
              <a:rPr lang="zh-CN" altLang="en-US" sz="1000" smtClean="0"/>
              <a:pPr algn="ctr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sz="1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2F00443-7D64-4A77-BB8E-1E0BC46C7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1231145-4097-4316-9EA9-7C38992F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18891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86199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9385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252555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461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351201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269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5115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737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53555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619937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31695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8" descr="图片2">
            <a:extLst>
              <a:ext uri="{FF2B5EF4-FFF2-40B4-BE49-F238E27FC236}">
                <a16:creationId xmlns:a16="http://schemas.microsoft.com/office/drawing/2014/main" id="{B51F7FAF-11B1-4EC2-B188-166950F4F1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3C9308EF-1583-4855-87A9-EE351E1E22B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sp>
        <p:nvSpPr>
          <p:cNvPr id="6" name="Rectangle 75">
            <a:extLst>
              <a:ext uri="{FF2B5EF4-FFF2-40B4-BE49-F238E27FC236}">
                <a16:creationId xmlns:a16="http://schemas.microsoft.com/office/drawing/2014/main" id="{247D2EC5-9578-47A8-991E-30B02031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de-DE" altLang="zh-CN" sz="1000"/>
              <a:t>Page </a:t>
            </a:r>
            <a:r>
              <a:rPr lang="de-DE" altLang="zh-CN" sz="1000">
                <a:sym typeface="MS UI Gothic" panose="020B0600070205080204" pitchFamily="34" charset="-128"/>
              </a:rPr>
              <a:t></a:t>
            </a:r>
            <a:r>
              <a:rPr lang="de-DE" altLang="zh-CN" sz="1000"/>
              <a:t> </a:t>
            </a:r>
            <a:fld id="{6921BA5F-3460-478B-8A18-BEA011DC1081}" type="slidenum">
              <a:rPr lang="zh-CN" altLang="en-US" sz="1000" smtClean="0"/>
              <a:pPr algn="ctr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sz="1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6738B4-FA5D-44A5-821B-D819413C0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1613" y="762000"/>
            <a:ext cx="5484812" cy="914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741613" y="1828800"/>
            <a:ext cx="5484812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3D61BD4-D626-4824-8B19-C075575E4F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5886450"/>
            <a:ext cx="1752600" cy="38100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D51B6F4-646A-45B9-BDB5-D22E2399B5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88645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830BB5CC-04ED-4440-8985-D288D5637B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5886450"/>
            <a:ext cx="17526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EF977750-7FA0-4616-A8AC-5A5092D427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77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464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9555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72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833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3287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8" descr="图片2">
            <a:extLst>
              <a:ext uri="{FF2B5EF4-FFF2-40B4-BE49-F238E27FC236}">
                <a16:creationId xmlns:a16="http://schemas.microsoft.com/office/drawing/2014/main" id="{918EAA77-07B9-4DF6-81A3-2EA4751E04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1">
            <a:extLst>
              <a:ext uri="{FF2B5EF4-FFF2-40B4-BE49-F238E27FC236}">
                <a16:creationId xmlns:a16="http://schemas.microsoft.com/office/drawing/2014/main" id="{384B2E0C-D634-44A5-8160-C8B384D6D19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341438"/>
            <a:ext cx="820737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28" name="Rectangle 27">
            <a:extLst>
              <a:ext uri="{FF2B5EF4-FFF2-40B4-BE49-F238E27FC236}">
                <a16:creationId xmlns:a16="http://schemas.microsoft.com/office/drawing/2014/main" id="{85308483-10A2-4202-9891-87B61E2A30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8313" y="188913"/>
            <a:ext cx="8207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81797B62-0F25-43BF-A02D-E64272619E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sp>
        <p:nvSpPr>
          <p:cNvPr id="1030" name="Rectangle 75">
            <a:extLst>
              <a:ext uri="{FF2B5EF4-FFF2-40B4-BE49-F238E27FC236}">
                <a16:creationId xmlns:a16="http://schemas.microsoft.com/office/drawing/2014/main" id="{E4E706AE-F229-45FE-B178-4AA3EF921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de-DE" altLang="zh-CN" sz="1000"/>
              <a:t>Page </a:t>
            </a:r>
            <a:r>
              <a:rPr lang="de-DE" altLang="zh-CN" sz="1000">
                <a:sym typeface="MS UI Gothic" panose="020B0600070205080204" pitchFamily="34" charset="-128"/>
              </a:rPr>
              <a:t></a:t>
            </a:r>
            <a:r>
              <a:rPr lang="de-DE" altLang="zh-CN" sz="1000"/>
              <a:t> </a:t>
            </a:r>
            <a:fld id="{648221F4-9B6C-4485-B602-FFBBC0CAD9AA}" type="slidenum">
              <a:rPr lang="zh-CN" altLang="en-US" sz="1000" smtClean="0"/>
              <a:pPr algn="ctr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sz="1000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56D155ED-7D06-4C66-9E41-C868A9FA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 descr="图片1">
            <a:extLst>
              <a:ext uri="{FF2B5EF4-FFF2-40B4-BE49-F238E27FC236}">
                <a16:creationId xmlns:a16="http://schemas.microsoft.com/office/drawing/2014/main" id="{26BE3730-CC50-469D-A0EE-05159F799B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8" descr="图片2">
            <a:extLst>
              <a:ext uri="{FF2B5EF4-FFF2-40B4-BE49-F238E27FC236}">
                <a16:creationId xmlns:a16="http://schemas.microsoft.com/office/drawing/2014/main" id="{13E787FE-9A24-4AA3-9656-311BD9CB5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1">
            <a:extLst>
              <a:ext uri="{FF2B5EF4-FFF2-40B4-BE49-F238E27FC236}">
                <a16:creationId xmlns:a16="http://schemas.microsoft.com/office/drawing/2014/main" id="{B4B8E0B4-56AE-4BC3-A77D-94D4820ECB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341438"/>
            <a:ext cx="820737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076" name="Rectangle 27">
            <a:extLst>
              <a:ext uri="{FF2B5EF4-FFF2-40B4-BE49-F238E27FC236}">
                <a16:creationId xmlns:a16="http://schemas.microsoft.com/office/drawing/2014/main" id="{343CCE4C-56E3-4896-A80C-6A4C1DB0A7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8313" y="188913"/>
            <a:ext cx="8207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B2585F0D-2611-4F6E-80C1-0E4BEC0699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sp>
        <p:nvSpPr>
          <p:cNvPr id="3078" name="Rectangle 75">
            <a:extLst>
              <a:ext uri="{FF2B5EF4-FFF2-40B4-BE49-F238E27FC236}">
                <a16:creationId xmlns:a16="http://schemas.microsoft.com/office/drawing/2014/main" id="{6940C814-EF13-4495-8B8A-3D02E1BA3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de-DE" altLang="zh-CN" sz="1000"/>
              <a:t>Page </a:t>
            </a:r>
            <a:r>
              <a:rPr lang="de-DE" altLang="zh-CN" sz="1000">
                <a:sym typeface="MS UI Gothic" panose="020B0600070205080204" pitchFamily="34" charset="-128"/>
              </a:rPr>
              <a:t></a:t>
            </a:r>
            <a:r>
              <a:rPr lang="de-DE" altLang="zh-CN" sz="1000"/>
              <a:t> </a:t>
            </a:r>
            <a:fld id="{5E6B4D06-1B0A-49F9-A3EC-CD6A7A18ED24}" type="slidenum">
              <a:rPr lang="zh-CN" altLang="en-US" sz="1000" smtClean="0"/>
              <a:pPr algn="ctr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sz="1000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8A1BE122-6520-44D7-8F1A-A9434DE6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40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8" descr="图片2">
            <a:extLst>
              <a:ext uri="{FF2B5EF4-FFF2-40B4-BE49-F238E27FC236}">
                <a16:creationId xmlns:a16="http://schemas.microsoft.com/office/drawing/2014/main" id="{8A805F32-254D-451C-B7AB-E89EB36C19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1">
            <a:extLst>
              <a:ext uri="{FF2B5EF4-FFF2-40B4-BE49-F238E27FC236}">
                <a16:creationId xmlns:a16="http://schemas.microsoft.com/office/drawing/2014/main" id="{40F584A5-9F13-411D-BB22-B5827F844F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341438"/>
            <a:ext cx="820737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4100" name="Rectangle 27">
            <a:extLst>
              <a:ext uri="{FF2B5EF4-FFF2-40B4-BE49-F238E27FC236}">
                <a16:creationId xmlns:a16="http://schemas.microsoft.com/office/drawing/2014/main" id="{5A34DA57-6B86-4CE2-A50D-CD59682DB2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8313" y="188913"/>
            <a:ext cx="8207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B49AB3DF-93ED-4258-823F-FC6FAACEA4D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86625" y="33337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ctr">
              <a:defRPr/>
            </a:pPr>
            <a:r>
              <a:rPr lang="de-DE" altLang="zh-CN" sz="1400" i="0">
                <a:sym typeface="+mn-ea"/>
              </a:rPr>
              <a:t>LOGO</a:t>
            </a:r>
          </a:p>
        </p:txBody>
      </p:sp>
      <p:sp>
        <p:nvSpPr>
          <p:cNvPr id="4102" name="Rectangle 75">
            <a:extLst>
              <a:ext uri="{FF2B5EF4-FFF2-40B4-BE49-F238E27FC236}">
                <a16:creationId xmlns:a16="http://schemas.microsoft.com/office/drawing/2014/main" id="{5E895D55-AD32-4A76-B800-B518DC7FA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de-DE" altLang="zh-CN" sz="1000"/>
              <a:t>Page </a:t>
            </a:r>
            <a:r>
              <a:rPr lang="de-DE" altLang="zh-CN" sz="1000">
                <a:sym typeface="MS UI Gothic" panose="020B0600070205080204" pitchFamily="34" charset="-128"/>
              </a:rPr>
              <a:t></a:t>
            </a:r>
            <a:r>
              <a:rPr lang="de-DE" altLang="zh-CN" sz="1000"/>
              <a:t> </a:t>
            </a:r>
            <a:fld id="{D0119BEF-611D-4CDA-9817-7D437A5CA24D}" type="slidenum">
              <a:rPr lang="zh-CN" altLang="en-US" sz="1000" smtClean="0"/>
              <a:pPr algn="ctr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sz="1000"/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1BC836CA-C1FA-42C0-81E5-A40AD78D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07963"/>
            <a:ext cx="1416050" cy="600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375474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388" r:id="rId3"/>
    <p:sldLayoutId id="2147484389" r:id="rId4"/>
    <p:sldLayoutId id="2147484390" r:id="rId5"/>
    <p:sldLayoutId id="2147484391" r:id="rId6"/>
    <p:sldLayoutId id="2147484392" r:id="rId7"/>
    <p:sldLayoutId id="2147484393" r:id="rId8"/>
    <p:sldLayoutId id="2147484394" r:id="rId9"/>
    <p:sldLayoutId id="2147484395" r:id="rId10"/>
    <p:sldLayoutId id="2147484396" r:id="rId11"/>
    <p:sldLayoutId id="214748440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&#26377;&#38142;&#25509;&#21487;&#29992;&#30340;PPT&#35838;&#20214;/&#29980;&#29980;&#22280;&#29983;&#20135;&#32447;.avi" TargetMode="External"/><Relationship Id="rId7" Type="http://schemas.openxmlformats.org/officeDocument/2006/relationships/hyperlink" Target="&#26377;&#38142;&#25509;&#21487;&#29992;&#30340;PPT&#35838;&#20214;/&#22235;&#36724;&#39134;&#34892;&#22120;&#30340;&#21046;&#20316;.avi" TargetMode="External"/><Relationship Id="rId2" Type="http://schemas.openxmlformats.org/officeDocument/2006/relationships/hyperlink" Target="&#29980;&#29980;&#22280;&#29983;&#20135;&#32447;.av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22235;&#36724;&#39134;&#34892;&#22120;&#30340;&#21046;&#20316;.avi" TargetMode="External"/><Relationship Id="rId5" Type="http://schemas.openxmlformats.org/officeDocument/2006/relationships/hyperlink" Target="&#26377;&#38142;&#25509;&#21487;&#29992;&#30340;PPT&#35838;&#20214;/&#36991;&#38663;&#22120;&#29983;&#20135;&#32447;.avi" TargetMode="External"/><Relationship Id="rId4" Type="http://schemas.openxmlformats.org/officeDocument/2006/relationships/hyperlink" Target="&#36991;&#38663;&#22120;&#29983;&#20135;&#32447;.avi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hyperlink" Target="&#21271;&#20140;&#25253;&#21578;/2012&#24180;&#22521;&#35757;&#29677;/video/TZscan.m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.zju.edu.cn/" TargetMode="External"/><Relationship Id="rId4" Type="http://schemas.openxmlformats.org/officeDocument/2006/relationships/hyperlink" Target="http://course.zju.edu.cn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.zju.edu.c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.zju.edu.c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.zju.edu.cn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.zju.edu.cn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&#29980;&#29980;&#22280;&#29983;&#20135;&#32447;.av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.zju.edu.cn/" TargetMode="External"/><Relationship Id="rId2" Type="http://schemas.openxmlformats.org/officeDocument/2006/relationships/hyperlink" Target="http://www.icourses.cn/coursestatic/course_4279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hyperlink" Target="https://c.zju.edu.cn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&#23433;&#20840;&#22522;&#26412;&#35201;&#27714;_&#26426;&#26800;&#21152;&#24037;&#23433;&#20840;.flv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&#29980;&#29980;&#22280;&#29983;&#20135;&#32447;.avi" TargetMode="External"/><Relationship Id="rId2" Type="http://schemas.openxmlformats.org/officeDocument/2006/relationships/hyperlink" Target="&#23433;&#20840;&#30528;&#35013;&#19982;&#25805;&#20316;.avi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&#29980;&#29980;&#22280;&#29983;&#20135;&#32447;.avi" TargetMode="External"/><Relationship Id="rId2" Type="http://schemas.openxmlformats.org/officeDocument/2006/relationships/hyperlink" Target="&#26426;&#26800;&#21152;&#24037;&#23433;&#20840;&#25805;&#20316;&#35201;&#27714;.avi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5">
            <a:extLst>
              <a:ext uri="{FF2B5EF4-FFF2-40B4-BE49-F238E27FC236}">
                <a16:creationId xmlns:a16="http://schemas.microsoft.com/office/drawing/2014/main" id="{1105E113-1C1C-4DC8-B0DA-579AAB4E6C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92275" y="5661025"/>
            <a:ext cx="8207375" cy="407988"/>
          </a:xfrm>
        </p:spPr>
        <p:txBody>
          <a:bodyPr/>
          <a:lstStyle/>
          <a:p>
            <a:pPr algn="ctr" eaLnBrk="1" hangingPunct="1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浙江大学工程训练（金工）中心</a:t>
            </a:r>
          </a:p>
        </p:txBody>
      </p:sp>
      <p:sp>
        <p:nvSpPr>
          <p:cNvPr id="15363" name="Rectangle 16">
            <a:extLst>
              <a:ext uri="{FF2B5EF4-FFF2-40B4-BE49-F238E27FC236}">
                <a16:creationId xmlns:a16="http://schemas.microsoft.com/office/drawing/2014/main" id="{69C65879-B68A-4323-A20A-618B699C38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2997200"/>
            <a:ext cx="7775575" cy="960438"/>
          </a:xfrm>
        </p:spPr>
        <p:txBody>
          <a:bodyPr/>
          <a:lstStyle/>
          <a:p>
            <a:pPr eaLnBrk="1" hangingPunct="1"/>
            <a:r>
              <a:rPr lang="zh-CN" altLang="en-US" sz="7200">
                <a:latin typeface="微软雅黑" panose="020B0503020204020204" pitchFamily="34" charset="-122"/>
                <a:ea typeface="微软雅黑" panose="020B0503020204020204" pitchFamily="34" charset="-122"/>
              </a:rPr>
              <a:t>工 程 训 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BDAFAA78-A414-4731-8C34-D199BF01A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30972" b="34653"/>
          <a:stretch>
            <a:fillRect/>
          </a:stretch>
        </p:blipFill>
        <p:spPr bwMode="auto">
          <a:xfrm>
            <a:off x="1187624" y="2590006"/>
            <a:ext cx="6858000" cy="314325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5603" name="Rectangle 2">
            <a:extLst>
              <a:ext uri="{FF2B5EF4-FFF2-40B4-BE49-F238E27FC236}">
                <a16:creationId xmlns:a16="http://schemas.microsoft.com/office/drawing/2014/main" id="{1E42A15D-20DD-4A2A-963D-169C1366E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1">
            <a:extLst>
              <a:ext uri="{FF2B5EF4-FFF2-40B4-BE49-F238E27FC236}">
                <a16:creationId xmlns:a16="http://schemas.microsoft.com/office/drawing/2014/main" id="{B24E01D2-D701-45E7-A16C-3FA6878CB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36389" b="21388"/>
          <a:stretch>
            <a:fillRect/>
          </a:stretch>
        </p:blipFill>
        <p:spPr bwMode="auto">
          <a:xfrm>
            <a:off x="1177925" y="2232496"/>
            <a:ext cx="6858000" cy="38608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6627" name="Rectangle 2">
            <a:extLst>
              <a:ext uri="{FF2B5EF4-FFF2-40B4-BE49-F238E27FC236}">
                <a16:creationId xmlns:a16="http://schemas.microsoft.com/office/drawing/2014/main" id="{96835844-BDA8-475E-BB5B-7768A2342D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1">
            <a:extLst>
              <a:ext uri="{FF2B5EF4-FFF2-40B4-BE49-F238E27FC236}">
                <a16:creationId xmlns:a16="http://schemas.microsoft.com/office/drawing/2014/main" id="{DF91F471-BF34-432B-9684-297925F0C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2500" b="25972"/>
          <a:stretch>
            <a:fillRect/>
          </a:stretch>
        </p:blipFill>
        <p:spPr bwMode="auto">
          <a:xfrm>
            <a:off x="1691680" y="1737891"/>
            <a:ext cx="5661025" cy="464343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A3DD234D-1657-44D4-9FA7-34970B3202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组合 45">
            <a:extLst>
              <a:ext uri="{FF2B5EF4-FFF2-40B4-BE49-F238E27FC236}">
                <a16:creationId xmlns:a16="http://schemas.microsoft.com/office/drawing/2014/main" id="{18B348E5-A4D2-4ED7-9A04-E6837EA73707}"/>
              </a:ext>
            </a:extLst>
          </p:cNvPr>
          <p:cNvGrpSpPr>
            <a:grpSpLocks/>
          </p:cNvGrpSpPr>
          <p:nvPr/>
        </p:nvGrpSpPr>
        <p:grpSpPr bwMode="auto">
          <a:xfrm>
            <a:off x="1111250" y="2371725"/>
            <a:ext cx="1462088" cy="1536700"/>
            <a:chOff x="2935506" y="2081308"/>
            <a:chExt cx="1407281" cy="1472995"/>
          </a:xfrm>
        </p:grpSpPr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491D59B4-EB2C-4072-A7C7-8C1F2BCE3D03}"/>
                </a:ext>
              </a:extLst>
            </p:cNvPr>
            <p:cNvSpPr/>
            <p:nvPr/>
          </p:nvSpPr>
          <p:spPr>
            <a:xfrm rot="10800000" flipH="1">
              <a:off x="2935506" y="2146741"/>
              <a:ext cx="1407281" cy="1407562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400" i="0">
                <a:solidFill>
                  <a:srgbClr val="7F7F7F"/>
                </a:solidFill>
                <a:ea typeface="黑体" panose="02010609060101010101" pitchFamily="49" charset="-122"/>
                <a:sym typeface="+mn-lt"/>
              </a:endParaRPr>
            </a:p>
          </p:txBody>
        </p:sp>
        <p:sp>
          <p:nvSpPr>
            <p:cNvPr id="6" name="Freeform: Shape 12">
              <a:extLst>
                <a:ext uri="{FF2B5EF4-FFF2-40B4-BE49-F238E27FC236}">
                  <a16:creationId xmlns:a16="http://schemas.microsoft.com/office/drawing/2014/main" id="{4949CC41-3110-48F2-AFF3-931CC9E355D8}"/>
                </a:ext>
              </a:extLst>
            </p:cNvPr>
            <p:cNvSpPr/>
            <p:nvPr/>
          </p:nvSpPr>
          <p:spPr>
            <a:xfrm>
              <a:off x="2990514" y="2081308"/>
              <a:ext cx="1268233" cy="39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miter lim="400000"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  <a:defRPr/>
              </a:pPr>
              <a:endParaRPr sz="2400" i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Oval 14">
              <a:extLst>
                <a:ext uri="{FF2B5EF4-FFF2-40B4-BE49-F238E27FC236}">
                  <a16:creationId xmlns:a16="http://schemas.microsoft.com/office/drawing/2014/main" id="{689DDDA5-98DD-416E-A09A-34F0A9BDC530}"/>
                </a:ext>
              </a:extLst>
            </p:cNvPr>
            <p:cNvSpPr/>
            <p:nvPr/>
          </p:nvSpPr>
          <p:spPr>
            <a:xfrm rot="10800000" flipH="1">
              <a:off x="3028714" y="2239564"/>
              <a:ext cx="1220865" cy="1221917"/>
            </a:xfrm>
            <a:prstGeom prst="ellipse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400" i="0">
                <a:solidFill>
                  <a:srgbClr val="7F7F7F"/>
                </a:solidFill>
                <a:ea typeface="黑体" panose="02010609060101010101" pitchFamily="49" charset="-122"/>
                <a:sym typeface="+mn-lt"/>
              </a:endParaRPr>
            </a:p>
          </p:txBody>
        </p:sp>
      </p:grpSp>
      <p:grpSp>
        <p:nvGrpSpPr>
          <p:cNvPr id="28675" name="组合 53">
            <a:extLst>
              <a:ext uri="{FF2B5EF4-FFF2-40B4-BE49-F238E27FC236}">
                <a16:creationId xmlns:a16="http://schemas.microsoft.com/office/drawing/2014/main" id="{142A4F98-A501-4EA5-9964-B8941F0C4482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4124325"/>
            <a:ext cx="1627188" cy="1658938"/>
            <a:chOff x="4618825" y="2081308"/>
            <a:chExt cx="1407280" cy="1472995"/>
          </a:xfrm>
        </p:grpSpPr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5B8611EC-C09C-49CA-8A17-934389F162BE}"/>
                </a:ext>
              </a:extLst>
            </p:cNvPr>
            <p:cNvSpPr/>
            <p:nvPr/>
          </p:nvSpPr>
          <p:spPr>
            <a:xfrm>
              <a:off x="4618825" y="2081308"/>
              <a:ext cx="1407280" cy="1406745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400" i="0">
                <a:solidFill>
                  <a:srgbClr val="7F7F7F"/>
                </a:solidFill>
                <a:ea typeface="黑体" panose="02010609060101010101" pitchFamily="49" charset="-122"/>
                <a:sym typeface="+mn-lt"/>
              </a:endParaRPr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796E230A-E0AC-402E-B85A-C5EDCEC17AF9}"/>
                </a:ext>
              </a:extLst>
            </p:cNvPr>
            <p:cNvSpPr/>
            <p:nvPr/>
          </p:nvSpPr>
          <p:spPr>
            <a:xfrm rot="10800000" flipH="1">
              <a:off x="4673743" y="3162444"/>
              <a:ext cx="1268611" cy="39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rgbClr val="5B9BD5"/>
            </a:solidFill>
            <a:ln w="12700">
              <a:miter lim="400000"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  <a:defRPr/>
              </a:pPr>
              <a:endParaRPr sz="2400" i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26">
              <a:extLst>
                <a:ext uri="{FF2B5EF4-FFF2-40B4-BE49-F238E27FC236}">
                  <a16:creationId xmlns:a16="http://schemas.microsoft.com/office/drawing/2014/main" id="{8DB9973E-B826-4879-B25E-F1A39FAE2FDF}"/>
                </a:ext>
              </a:extLst>
            </p:cNvPr>
            <p:cNvSpPr/>
            <p:nvPr/>
          </p:nvSpPr>
          <p:spPr>
            <a:xfrm>
              <a:off x="4710813" y="2174339"/>
              <a:ext cx="1223303" cy="1222093"/>
            </a:xfrm>
            <a:prstGeom prst="ellipse">
              <a:avLst/>
            </a:prstGeom>
            <a:solidFill>
              <a:srgbClr val="5B9BD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400" i="0">
                <a:solidFill>
                  <a:srgbClr val="7F7F7F"/>
                </a:solidFill>
                <a:ea typeface="黑体" panose="02010609060101010101" pitchFamily="49" charset="-122"/>
                <a:sym typeface="+mn-lt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6EAA61E-8728-44F0-85F9-E17837F31EAD}"/>
              </a:ext>
            </a:extLst>
          </p:cNvPr>
          <p:cNvSpPr txBox="1"/>
          <p:nvPr/>
        </p:nvSpPr>
        <p:spPr>
          <a:xfrm>
            <a:off x="1273175" y="2914650"/>
            <a:ext cx="1263650" cy="417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i="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思政目标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F80374-052D-4964-B7C7-1DE0AF08619E}"/>
              </a:ext>
            </a:extLst>
          </p:cNvPr>
          <p:cNvSpPr txBox="1"/>
          <p:nvPr/>
        </p:nvSpPr>
        <p:spPr>
          <a:xfrm>
            <a:off x="1343025" y="4670425"/>
            <a:ext cx="1108075" cy="4175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i="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能力目标</a:t>
            </a:r>
          </a:p>
        </p:txBody>
      </p:sp>
      <p:sp>
        <p:nvSpPr>
          <p:cNvPr id="28678" name="文本框 23">
            <a:extLst>
              <a:ext uri="{FF2B5EF4-FFF2-40B4-BE49-F238E27FC236}">
                <a16:creationId xmlns:a16="http://schemas.microsoft.com/office/drawing/2014/main" id="{BD23CCCD-91F7-4D80-97F0-6B9748566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2420938"/>
            <a:ext cx="3924300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树立正确人生观、世界观和价值观</a:t>
            </a:r>
            <a:endParaRPr lang="en-US" altLang="zh-CN" i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政治认同感、国家意识和文化自信</a:t>
            </a:r>
            <a:endParaRPr lang="en-US" altLang="zh-CN" i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追求真理、探索未知、勇攀科学高峰的责任感和使命感</a:t>
            </a:r>
            <a:endParaRPr lang="en-US" altLang="zh-CN" i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679" name="文本框 24">
            <a:extLst>
              <a:ext uri="{FF2B5EF4-FFF2-40B4-BE49-F238E27FC236}">
                <a16:creationId xmlns:a16="http://schemas.microsoft.com/office/drawing/2014/main" id="{25DAE54F-931C-4618-B819-6276306B8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4206875"/>
            <a:ext cx="3902075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具备大工程思维和综合创新能力</a:t>
            </a:r>
            <a:endParaRPr lang="en-US" altLang="zh-CN" i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掌握常用制造装备及工艺过程，形成工艺分析及正确使用通用设备和专用工具能力 </a:t>
            </a:r>
          </a:p>
        </p:txBody>
      </p:sp>
      <p:sp>
        <p:nvSpPr>
          <p:cNvPr id="28680" name="Rectangle 2">
            <a:extLst>
              <a:ext uri="{FF2B5EF4-FFF2-40B4-BE49-F238E27FC236}">
                <a16:creationId xmlns:a16="http://schemas.microsoft.com/office/drawing/2014/main" id="{4D922AD0-6EFB-478F-82C4-7B7016C47B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1">
            <a:extLst>
              <a:ext uri="{FF2B5EF4-FFF2-40B4-BE49-F238E27FC236}">
                <a16:creationId xmlns:a16="http://schemas.microsoft.com/office/drawing/2014/main" id="{A04504DC-292D-4D32-A23D-A5F99B45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12500" b="14723"/>
          <a:stretch>
            <a:fillRect/>
          </a:stretch>
        </p:blipFill>
        <p:spPr bwMode="auto">
          <a:xfrm>
            <a:off x="2051720" y="1738486"/>
            <a:ext cx="4932096" cy="478685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9699" name="Rectangle 2">
            <a:extLst>
              <a:ext uri="{FF2B5EF4-FFF2-40B4-BE49-F238E27FC236}">
                <a16:creationId xmlns:a16="http://schemas.microsoft.com/office/drawing/2014/main" id="{EF5A431C-74B0-4D77-8AA6-57E78472A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1">
            <a:extLst>
              <a:ext uri="{FF2B5EF4-FFF2-40B4-BE49-F238E27FC236}">
                <a16:creationId xmlns:a16="http://schemas.microsoft.com/office/drawing/2014/main" id="{2EFCFBA2-A0E2-4494-B6A7-53DCBB741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8889" b="36389"/>
          <a:stretch>
            <a:fillRect/>
          </a:stretch>
        </p:blipFill>
        <p:spPr bwMode="auto">
          <a:xfrm>
            <a:off x="1187624" y="2219920"/>
            <a:ext cx="6858000" cy="4089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0723" name="Rectangle 2">
            <a:extLst>
              <a:ext uri="{FF2B5EF4-FFF2-40B4-BE49-F238E27FC236}">
                <a16:creationId xmlns:a16="http://schemas.microsoft.com/office/drawing/2014/main" id="{871B9F6E-7593-4D37-9BF7-613F298A8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1">
            <a:extLst>
              <a:ext uri="{FF2B5EF4-FFF2-40B4-BE49-F238E27FC236}">
                <a16:creationId xmlns:a16="http://schemas.microsoft.com/office/drawing/2014/main" id="{A2459B0F-9385-43FB-A791-D1324C1A6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4722" b="16945"/>
          <a:stretch>
            <a:fillRect/>
          </a:stretch>
        </p:blipFill>
        <p:spPr bwMode="auto">
          <a:xfrm>
            <a:off x="1907704" y="1550566"/>
            <a:ext cx="5300663" cy="483076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1747" name="Rectangle 2">
            <a:extLst>
              <a:ext uri="{FF2B5EF4-FFF2-40B4-BE49-F238E27FC236}">
                <a16:creationId xmlns:a16="http://schemas.microsoft.com/office/drawing/2014/main" id="{463E8B60-BA71-42F6-BE4A-6D108FF122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E0444F61-814E-4129-AB6B-CD1144E4AB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415212" cy="574675"/>
          </a:xfrm>
        </p:spPr>
        <p:txBody>
          <a:bodyPr/>
          <a:lstStyle/>
          <a:p>
            <a:pPr algn="ctr"/>
            <a:r>
              <a:rPr lang="zh-CN" altLang="en-US" sz="3600"/>
              <a:t>课程要解决的问题</a:t>
            </a:r>
          </a:p>
        </p:txBody>
      </p:sp>
      <p:sp>
        <p:nvSpPr>
          <p:cNvPr id="32771" name="Freeform 4">
            <a:extLst>
              <a:ext uri="{FF2B5EF4-FFF2-40B4-BE49-F238E27FC236}">
                <a16:creationId xmlns:a16="http://schemas.microsoft.com/office/drawing/2014/main" id="{E676DED2-900E-42F1-BF1F-1583F746D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5" y="3084513"/>
            <a:ext cx="5330825" cy="354012"/>
          </a:xfrm>
          <a:custGeom>
            <a:avLst/>
            <a:gdLst>
              <a:gd name="T0" fmla="*/ 2147483646 w 10003"/>
              <a:gd name="T1" fmla="*/ 2147483646 h 11638"/>
              <a:gd name="T2" fmla="*/ 2147483646 w 10003"/>
              <a:gd name="T3" fmla="*/ 0 h 11638"/>
              <a:gd name="T4" fmla="*/ 2147483646 w 10003"/>
              <a:gd name="T5" fmla="*/ 0 h 11638"/>
              <a:gd name="T6" fmla="*/ 2147483646 w 10003"/>
              <a:gd name="T7" fmla="*/ 2147483646 h 1163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3" h="11638">
                <a:moveTo>
                  <a:pt x="3" y="11638"/>
                </a:moveTo>
                <a:cubicBezTo>
                  <a:pt x="12" y="8702"/>
                  <a:pt x="-6" y="2936"/>
                  <a:pt x="3" y="0"/>
                </a:cubicBezTo>
                <a:lnTo>
                  <a:pt x="10001" y="0"/>
                </a:lnTo>
                <a:cubicBezTo>
                  <a:pt x="9992" y="3335"/>
                  <a:pt x="10010" y="7562"/>
                  <a:pt x="10001" y="10897"/>
                </a:cubicBezTo>
              </a:path>
            </a:pathLst>
          </a:custGeom>
          <a:noFill/>
          <a:ln w="25400">
            <a:solidFill>
              <a:srgbClr val="9E9E9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2" name="Line 5">
            <a:extLst>
              <a:ext uri="{FF2B5EF4-FFF2-40B4-BE49-F238E27FC236}">
                <a16:creationId xmlns:a16="http://schemas.microsoft.com/office/drawing/2014/main" id="{0DB63041-31FF-49E4-9C1F-E752FDAEA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3275" y="2652713"/>
            <a:ext cx="0" cy="2609850"/>
          </a:xfrm>
          <a:prstGeom prst="line">
            <a:avLst/>
          </a:prstGeom>
          <a:noFill/>
          <a:ln w="25400">
            <a:solidFill>
              <a:srgbClr val="9E9E9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3" name="AutoShape 7">
            <a:extLst>
              <a:ext uri="{FF2B5EF4-FFF2-40B4-BE49-F238E27FC236}">
                <a16:creationId xmlns:a16="http://schemas.microsoft.com/office/drawing/2014/main" id="{BBACB40E-4550-49DE-8C4A-87A37CF47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575" y="3424238"/>
            <a:ext cx="2263775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1600" b="0" i="0">
                <a:solidFill>
                  <a:schemeClr val="hlink"/>
                </a:solidFill>
              </a:rPr>
              <a:t>WHY</a:t>
            </a:r>
            <a:endParaRPr lang="zh-CN" altLang="en-US" sz="1600" b="0" i="0">
              <a:solidFill>
                <a:schemeClr val="hlink"/>
              </a:solidFill>
            </a:endParaRPr>
          </a:p>
        </p:txBody>
      </p:sp>
      <p:sp>
        <p:nvSpPr>
          <p:cNvPr id="32774" name="AutoShape 8">
            <a:extLst>
              <a:ext uri="{FF2B5EF4-FFF2-40B4-BE49-F238E27FC236}">
                <a16:creationId xmlns:a16="http://schemas.microsoft.com/office/drawing/2014/main" id="{42F9BDA2-329A-4964-9B3D-134D99D2B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0" y="3424238"/>
            <a:ext cx="2263775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1600" b="0" i="0">
                <a:solidFill>
                  <a:schemeClr val="hlink"/>
                </a:solidFill>
              </a:rPr>
              <a:t>HOW</a:t>
            </a:r>
            <a:endParaRPr lang="zh-CN" altLang="en-US" sz="1600" b="0" i="0">
              <a:solidFill>
                <a:schemeClr val="hlink"/>
              </a:solidFill>
            </a:endParaRPr>
          </a:p>
        </p:txBody>
      </p:sp>
      <p:sp>
        <p:nvSpPr>
          <p:cNvPr id="32775" name="AutoShape 9">
            <a:extLst>
              <a:ext uri="{FF2B5EF4-FFF2-40B4-BE49-F238E27FC236}">
                <a16:creationId xmlns:a16="http://schemas.microsoft.com/office/drawing/2014/main" id="{3B6E91C9-CA83-49E1-8455-F62DEB6C7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3424238"/>
            <a:ext cx="2263775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1600" b="0" i="0">
                <a:solidFill>
                  <a:schemeClr val="hlink"/>
                </a:solidFill>
              </a:rPr>
              <a:t>WHAT</a:t>
            </a:r>
            <a:endParaRPr lang="zh-CN" altLang="en-US" sz="1600" b="0" i="0">
              <a:solidFill>
                <a:schemeClr val="hlink"/>
              </a:solidFill>
            </a:endParaRPr>
          </a:p>
        </p:txBody>
      </p:sp>
      <p:sp>
        <p:nvSpPr>
          <p:cNvPr id="32776" name="AutoShape 11">
            <a:extLst>
              <a:ext uri="{FF2B5EF4-FFF2-40B4-BE49-F238E27FC236}">
                <a16:creationId xmlns:a16="http://schemas.microsoft.com/office/drawing/2014/main" id="{9A35D570-1365-4BF6-8CA5-FD11D4E7E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0" y="4216400"/>
            <a:ext cx="2263775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1600" b="0" i="0">
                <a:solidFill>
                  <a:schemeClr val="hlink"/>
                </a:solidFill>
              </a:rPr>
              <a:t>WHERE</a:t>
            </a:r>
            <a:endParaRPr lang="zh-CN" altLang="en-US" sz="1600" b="0" i="0">
              <a:solidFill>
                <a:schemeClr val="hlink"/>
              </a:solidFill>
            </a:endParaRPr>
          </a:p>
        </p:txBody>
      </p:sp>
      <p:sp>
        <p:nvSpPr>
          <p:cNvPr id="32777" name="AutoShape 14">
            <a:extLst>
              <a:ext uri="{FF2B5EF4-FFF2-40B4-BE49-F238E27FC236}">
                <a16:creationId xmlns:a16="http://schemas.microsoft.com/office/drawing/2014/main" id="{584421DC-22F5-4DD4-BD59-DC6EE5D31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0" y="5008563"/>
            <a:ext cx="2263775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1600" b="0" i="0">
                <a:solidFill>
                  <a:schemeClr val="hlink"/>
                </a:solidFill>
              </a:rPr>
              <a:t>WHEN</a:t>
            </a:r>
            <a:endParaRPr lang="zh-CN" altLang="en-US" sz="1600" b="0" i="0">
              <a:solidFill>
                <a:schemeClr val="hlink"/>
              </a:solidFill>
            </a:endParaRPr>
          </a:p>
        </p:txBody>
      </p:sp>
      <p:sp>
        <p:nvSpPr>
          <p:cNvPr id="32778" name="AutoShape 6">
            <a:extLst>
              <a:ext uri="{FF2B5EF4-FFF2-40B4-BE49-F238E27FC236}">
                <a16:creationId xmlns:a16="http://schemas.microsoft.com/office/drawing/2014/main" id="{B6BB5167-4843-4FDE-B209-CC0EAF868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688" y="2144713"/>
            <a:ext cx="2263775" cy="508000"/>
          </a:xfrm>
          <a:prstGeom prst="flowChartAlternateProcess">
            <a:avLst/>
          </a:prstGeom>
          <a:solidFill>
            <a:srgbClr val="990033"/>
          </a:solidFill>
          <a:ln>
            <a:noFill/>
          </a:ln>
          <a:effectLst>
            <a:prstShdw prst="shdw17" dist="17961" dir="2700000">
              <a:srgbClr val="5C001F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800" b="0" i="0">
                <a:solidFill>
                  <a:schemeClr val="bg1"/>
                </a:solidFill>
              </a:rPr>
              <a:t>问题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3">
            <a:extLst>
              <a:ext uri="{FF2B5EF4-FFF2-40B4-BE49-F238E27FC236}">
                <a16:creationId xmlns:a16="http://schemas.microsoft.com/office/drawing/2014/main" id="{98912CC7-01AD-4A1F-BA13-D7BA89BFB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841500"/>
            <a:ext cx="7345362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80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提出工程问题</a:t>
            </a:r>
          </a:p>
        </p:txBody>
      </p:sp>
      <p:sp>
        <p:nvSpPr>
          <p:cNvPr id="538628" name="AutoShape 4">
            <a:extLst>
              <a:ext uri="{FF2B5EF4-FFF2-40B4-BE49-F238E27FC236}">
                <a16:creationId xmlns:a16="http://schemas.microsoft.com/office/drawing/2014/main" id="{33074494-D565-4627-8241-44CF30D60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841500"/>
            <a:ext cx="792162" cy="5080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796" name="WordArt 5">
            <a:extLst>
              <a:ext uri="{FF2B5EF4-FFF2-40B4-BE49-F238E27FC236}">
                <a16:creationId xmlns:a16="http://schemas.microsoft.com/office/drawing/2014/main" id="{DCE67B23-B9DB-422A-B495-B56E06D31B0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42988" y="1968500"/>
            <a:ext cx="504825" cy="254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1400" kern="10" spc="-7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kern="10" spc="-7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7" name="AutoShape 6">
            <a:extLst>
              <a:ext uri="{FF2B5EF4-FFF2-40B4-BE49-F238E27FC236}">
                <a16:creationId xmlns:a16="http://schemas.microsoft.com/office/drawing/2014/main" id="{8F7B4DF6-BA58-4F8B-A575-499891788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3284538"/>
            <a:ext cx="7345362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分析关联技术</a:t>
            </a:r>
          </a:p>
        </p:txBody>
      </p:sp>
      <p:sp>
        <p:nvSpPr>
          <p:cNvPr id="538631" name="AutoShape 7">
            <a:extLst>
              <a:ext uri="{FF2B5EF4-FFF2-40B4-BE49-F238E27FC236}">
                <a16:creationId xmlns:a16="http://schemas.microsoft.com/office/drawing/2014/main" id="{B937132F-3779-4E76-A052-0AC029C0E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3284538"/>
            <a:ext cx="792162" cy="5080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799" name="WordArt 8">
            <a:extLst>
              <a:ext uri="{FF2B5EF4-FFF2-40B4-BE49-F238E27FC236}">
                <a16:creationId xmlns:a16="http://schemas.microsoft.com/office/drawing/2014/main" id="{0CE86694-3EE9-46DF-8570-4A8D0CEB8B0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42988" y="3411538"/>
            <a:ext cx="504825" cy="254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1400" kern="10" spc="-7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kern="10" spc="-7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00" name="AutoShape 18">
            <a:extLst>
              <a:ext uri="{FF2B5EF4-FFF2-40B4-BE49-F238E27FC236}">
                <a16:creationId xmlns:a16="http://schemas.microsoft.com/office/drawing/2014/main" id="{D8E3AC3D-821C-40CD-A661-0BFF8980F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4792663"/>
            <a:ext cx="7345362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80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综合应用与创新</a:t>
            </a:r>
          </a:p>
        </p:txBody>
      </p:sp>
      <p:sp>
        <p:nvSpPr>
          <p:cNvPr id="538643" name="AutoShape 19">
            <a:extLst>
              <a:ext uri="{FF2B5EF4-FFF2-40B4-BE49-F238E27FC236}">
                <a16:creationId xmlns:a16="http://schemas.microsoft.com/office/drawing/2014/main" id="{0CC6BFEF-5290-41D4-8DFC-39DDDBA44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4792663"/>
            <a:ext cx="792162" cy="5080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802" name="WordArt 20">
            <a:extLst>
              <a:ext uri="{FF2B5EF4-FFF2-40B4-BE49-F238E27FC236}">
                <a16:creationId xmlns:a16="http://schemas.microsoft.com/office/drawing/2014/main" id="{780ADF3A-EA3A-421F-9984-A839E87AC3D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42988" y="4919663"/>
            <a:ext cx="504825" cy="254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1400" kern="10" spc="-7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kern="10" spc="-7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03" name="标题 1">
            <a:extLst>
              <a:ext uri="{FF2B5EF4-FFF2-40B4-BE49-F238E27FC236}">
                <a16:creationId xmlns:a16="http://schemas.microsoft.com/office/drawing/2014/main" id="{FD6127D6-88F4-477E-A7F2-7F027856B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/>
              <a:t>工程能力形成路径</a:t>
            </a:r>
          </a:p>
        </p:txBody>
      </p:sp>
      <p:sp>
        <p:nvSpPr>
          <p:cNvPr id="33804" name="AutoShape 5">
            <a:hlinkClick r:id="rId2" action="ppaction://hlinkfile"/>
            <a:extLst>
              <a:ext uri="{FF2B5EF4-FFF2-40B4-BE49-F238E27FC236}">
                <a16:creationId xmlns:a16="http://schemas.microsoft.com/office/drawing/2014/main" id="{7678C4E3-08AC-40B4-AD49-D429684C8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489200"/>
            <a:ext cx="367982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800" b="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实例</a:t>
            </a:r>
            <a:r>
              <a:rPr lang="en-US" altLang="zh-CN" sz="1800" b="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1</a:t>
            </a:r>
            <a:r>
              <a:rPr lang="zh-CN" altLang="en-US" sz="1800" b="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：甜甜圈的工业化生产</a:t>
            </a:r>
            <a:endParaRPr lang="zh-CN" altLang="en-US" sz="1800" b="0" i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05" name="AutoShape 5">
            <a:hlinkClick r:id="rId4" action="ppaction://hlinkfile"/>
            <a:extLst>
              <a:ext uri="{FF2B5EF4-FFF2-40B4-BE49-F238E27FC236}">
                <a16:creationId xmlns:a16="http://schemas.microsoft.com/office/drawing/2014/main" id="{AA5946A5-9425-41C6-B165-A56830DED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933825"/>
            <a:ext cx="367982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800" b="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file"/>
              </a:rPr>
              <a:t>实例</a:t>
            </a:r>
            <a:r>
              <a:rPr lang="en-US" altLang="zh-CN" sz="1800" b="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file"/>
              </a:rPr>
              <a:t>2</a:t>
            </a:r>
            <a:r>
              <a:rPr lang="zh-CN" altLang="en-US" sz="1800" b="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file"/>
              </a:rPr>
              <a:t>：避震器的生产</a:t>
            </a:r>
            <a:endParaRPr lang="zh-CN" altLang="en-US" sz="1800" b="0" i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06" name="AutoShape 5">
            <a:hlinkClick r:id="rId6" action="ppaction://hlinkfile"/>
            <a:extLst>
              <a:ext uri="{FF2B5EF4-FFF2-40B4-BE49-F238E27FC236}">
                <a16:creationId xmlns:a16="http://schemas.microsoft.com/office/drawing/2014/main" id="{5C15B484-C754-4E83-AD45-33C4FD175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063" y="5441950"/>
            <a:ext cx="367982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800" b="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file"/>
              </a:rPr>
              <a:t>实例</a:t>
            </a:r>
            <a:r>
              <a:rPr lang="en-US" altLang="zh-CN" sz="1800" b="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file"/>
              </a:rPr>
              <a:t>3 </a:t>
            </a:r>
            <a:r>
              <a:rPr lang="zh-CN" altLang="en-US" sz="1800" b="0" i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file"/>
              </a:rPr>
              <a:t>：四轴飞行器</a:t>
            </a:r>
            <a:r>
              <a:rPr lang="zh-CN" altLang="en-US" sz="1800" b="0" i="0" u="sng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file"/>
              </a:rPr>
              <a:t>制作</a:t>
            </a:r>
            <a:endParaRPr lang="zh-CN" altLang="en-US" sz="1800" b="0" i="0" u="sng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A3E20BF-1784-428B-A96B-9554EA583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FCB512A6-023A-4375-AEB6-9227A7E0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0" y="1700213"/>
            <a:ext cx="6175375" cy="4408487"/>
          </a:xfrm>
        </p:spPr>
        <p:txBody>
          <a:bodyPr/>
          <a:lstStyle/>
          <a:p>
            <a:pPr eaLnBrk="1" hangingPunct="1">
              <a:lnSpc>
                <a:spcPct val="125000"/>
              </a:lnSpc>
              <a:defRPr/>
            </a:pPr>
            <a:r>
              <a:rPr lang="zh-CN" altLang="en-US" sz="24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课程目标</a:t>
            </a: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学习知识：</a:t>
            </a:r>
            <a:r>
              <a:rPr lang="zh-CN" altLang="en-US" sz="2400" noProof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事物与关系</a:t>
            </a: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锻炼能力：</a:t>
            </a:r>
            <a:r>
              <a:rPr lang="zh-CN" altLang="en-US" sz="2400" noProof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判断与处理</a:t>
            </a:r>
            <a:endParaRPr lang="zh-CN" altLang="en-US" sz="2400" noProof="1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养成素质：</a:t>
            </a:r>
            <a:r>
              <a:rPr lang="zh-CN" altLang="en-US" sz="2400" noProof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习惯与直觉</a:t>
            </a:r>
          </a:p>
          <a:p>
            <a:pPr marL="457200" lvl="1" indent="0" eaLnBrk="1" hangingPunct="1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endParaRPr lang="zh-CN" altLang="en-US" sz="2400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24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课程意义</a:t>
            </a: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实践过程中学习</a:t>
            </a:r>
            <a:endParaRPr lang="en-US" altLang="zh-CN" sz="2400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服务于工程实际</a:t>
            </a:r>
          </a:p>
          <a:p>
            <a:pPr eaLnBrk="1" hangingPunct="1">
              <a:lnSpc>
                <a:spcPct val="125000"/>
              </a:lnSpc>
              <a:defRPr/>
            </a:pPr>
            <a:endParaRPr lang="zh-CN" altLang="en-US" sz="2400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7453E97-9A09-431C-816A-498E3C68D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1822450"/>
            <a:ext cx="5484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课程目的及意义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773BC0AC-7277-4E94-BE0D-FDBECB988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2708275"/>
            <a:ext cx="5484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主要教学内容</a:t>
            </a:r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82FB3ECA-129B-42D9-B6AD-09C13BDF0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0300" y="3667125"/>
            <a:ext cx="5484813" cy="914400"/>
          </a:xfrm>
        </p:spPr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教学及考核方式</a:t>
            </a:r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C391F3E1-69CD-4CFC-A8B3-CB2A9A3A3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8" y="4581525"/>
            <a:ext cx="5484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安全实习教育</a:t>
            </a:r>
          </a:p>
        </p:txBody>
      </p:sp>
      <p:sp>
        <p:nvSpPr>
          <p:cNvPr id="16390" name="Rectangle 2">
            <a:extLst>
              <a:ext uri="{FF2B5EF4-FFF2-40B4-BE49-F238E27FC236}">
                <a16:creationId xmlns:a16="http://schemas.microsoft.com/office/drawing/2014/main" id="{DD5B7456-B033-497E-8508-9D5AF8082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6675"/>
            <a:ext cx="5484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3600" i="0">
                <a:solidFill>
                  <a:schemeClr val="bg1"/>
                </a:solidFill>
                <a:ea typeface="黑体" panose="02010609060101010101" pitchFamily="49" charset="-122"/>
              </a:rPr>
              <a:t>导论主题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00">
            <a:extLst>
              <a:ext uri="{FF2B5EF4-FFF2-40B4-BE49-F238E27FC236}">
                <a16:creationId xmlns:a16="http://schemas.microsoft.com/office/drawing/2014/main" id="{B4789212-2259-41ED-AD62-E635939AFC4C}"/>
              </a:ext>
            </a:extLst>
          </p:cNvPr>
          <p:cNvSpPr/>
          <p:nvPr/>
        </p:nvSpPr>
        <p:spPr>
          <a:xfrm>
            <a:off x="3319463" y="1450975"/>
            <a:ext cx="2387600" cy="7381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400" i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五育融汇并进</a:t>
            </a:r>
            <a:endParaRPr kumimoji="1" lang="zh-CN" altLang="en-US" sz="240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4BBD9A0B-A879-4392-BF9E-6FABE61FA5D0}"/>
              </a:ext>
            </a:extLst>
          </p:cNvPr>
          <p:cNvSpPr/>
          <p:nvPr/>
        </p:nvSpPr>
        <p:spPr>
          <a:xfrm>
            <a:off x="788988" y="2901950"/>
            <a:ext cx="1357312" cy="558800"/>
          </a:xfrm>
          <a:prstGeom prst="cub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0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树德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A1246A35-0CF1-4363-8A46-82D4EB1A05CD}"/>
              </a:ext>
            </a:extLst>
          </p:cNvPr>
          <p:cNvSpPr/>
          <p:nvPr/>
        </p:nvSpPr>
        <p:spPr>
          <a:xfrm>
            <a:off x="2427288" y="2901950"/>
            <a:ext cx="1358900" cy="558800"/>
          </a:xfrm>
          <a:prstGeom prst="cub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0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增智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DCA0D325-F423-4800-B6BB-EAC08FE2D985}"/>
              </a:ext>
            </a:extLst>
          </p:cNvPr>
          <p:cNvSpPr/>
          <p:nvPr/>
        </p:nvSpPr>
        <p:spPr>
          <a:xfrm>
            <a:off x="4067175" y="2901950"/>
            <a:ext cx="1357313" cy="558800"/>
          </a:xfrm>
          <a:prstGeom prst="cub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0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强体</a:t>
            </a:r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984E06C7-E656-406D-8077-1DD46C088DC8}"/>
              </a:ext>
            </a:extLst>
          </p:cNvPr>
          <p:cNvSpPr/>
          <p:nvPr/>
        </p:nvSpPr>
        <p:spPr>
          <a:xfrm>
            <a:off x="5707063" y="2901950"/>
            <a:ext cx="1357312" cy="558800"/>
          </a:xfrm>
          <a:prstGeom prst="cub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0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育美</a:t>
            </a:r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E72E8347-04F6-401F-8129-75E0165B41E8}"/>
              </a:ext>
            </a:extLst>
          </p:cNvPr>
          <p:cNvSpPr/>
          <p:nvPr/>
        </p:nvSpPr>
        <p:spPr>
          <a:xfrm>
            <a:off x="7345363" y="2901950"/>
            <a:ext cx="1358900" cy="558800"/>
          </a:xfrm>
          <a:prstGeom prst="cub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0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劳育</a:t>
            </a:r>
          </a:p>
        </p:txBody>
      </p:sp>
      <p:cxnSp>
        <p:nvCxnSpPr>
          <p:cNvPr id="13" name="直线连接符 14">
            <a:extLst>
              <a:ext uri="{FF2B5EF4-FFF2-40B4-BE49-F238E27FC236}">
                <a16:creationId xmlns:a16="http://schemas.microsoft.com/office/drawing/2014/main" id="{BD296FF4-A407-4993-B55A-D2DC6DFEFFC6}"/>
              </a:ext>
            </a:extLst>
          </p:cNvPr>
          <p:cNvCxnSpPr/>
          <p:nvPr/>
        </p:nvCxnSpPr>
        <p:spPr>
          <a:xfrm>
            <a:off x="2146300" y="3111500"/>
            <a:ext cx="280988" cy="139700"/>
          </a:xfrm>
          <a:prstGeom prst="line">
            <a:avLst/>
          </a:prstGeom>
          <a:ln w="12700">
            <a:solidFill>
              <a:srgbClr val="1C2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5">
            <a:extLst>
              <a:ext uri="{FF2B5EF4-FFF2-40B4-BE49-F238E27FC236}">
                <a16:creationId xmlns:a16="http://schemas.microsoft.com/office/drawing/2014/main" id="{D72A46AB-C189-4389-A116-2CA832272D5D}"/>
              </a:ext>
            </a:extLst>
          </p:cNvPr>
          <p:cNvCxnSpPr/>
          <p:nvPr/>
        </p:nvCxnSpPr>
        <p:spPr>
          <a:xfrm>
            <a:off x="3786188" y="3111500"/>
            <a:ext cx="280987" cy="139700"/>
          </a:xfrm>
          <a:prstGeom prst="line">
            <a:avLst/>
          </a:prstGeom>
          <a:ln w="12700">
            <a:solidFill>
              <a:srgbClr val="1C2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7">
            <a:extLst>
              <a:ext uri="{FF2B5EF4-FFF2-40B4-BE49-F238E27FC236}">
                <a16:creationId xmlns:a16="http://schemas.microsoft.com/office/drawing/2014/main" id="{6FDE2ECB-D5B7-4FDB-B97B-8090539DB755}"/>
              </a:ext>
            </a:extLst>
          </p:cNvPr>
          <p:cNvCxnSpPr/>
          <p:nvPr/>
        </p:nvCxnSpPr>
        <p:spPr>
          <a:xfrm>
            <a:off x="5424488" y="3111500"/>
            <a:ext cx="282575" cy="139700"/>
          </a:xfrm>
          <a:prstGeom prst="line">
            <a:avLst/>
          </a:prstGeom>
          <a:ln w="12700">
            <a:solidFill>
              <a:srgbClr val="1C2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8">
            <a:extLst>
              <a:ext uri="{FF2B5EF4-FFF2-40B4-BE49-F238E27FC236}">
                <a16:creationId xmlns:a16="http://schemas.microsoft.com/office/drawing/2014/main" id="{4107A802-84EF-4BAA-ABCF-384D5EC3A5D4}"/>
              </a:ext>
            </a:extLst>
          </p:cNvPr>
          <p:cNvCxnSpPr/>
          <p:nvPr/>
        </p:nvCxnSpPr>
        <p:spPr>
          <a:xfrm>
            <a:off x="7064375" y="3111500"/>
            <a:ext cx="280988" cy="139700"/>
          </a:xfrm>
          <a:prstGeom prst="line">
            <a:avLst/>
          </a:prstGeom>
          <a:ln w="12700">
            <a:solidFill>
              <a:srgbClr val="1C2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9">
            <a:extLst>
              <a:ext uri="{FF2B5EF4-FFF2-40B4-BE49-F238E27FC236}">
                <a16:creationId xmlns:a16="http://schemas.microsoft.com/office/drawing/2014/main" id="{ABCFEFF7-D0B4-409F-B36F-7BF56D989D87}"/>
              </a:ext>
            </a:extLst>
          </p:cNvPr>
          <p:cNvSpPr/>
          <p:nvPr/>
        </p:nvSpPr>
        <p:spPr>
          <a:xfrm>
            <a:off x="677863" y="3694113"/>
            <a:ext cx="1428750" cy="2306637"/>
          </a:xfrm>
          <a:prstGeom prst="roundRect">
            <a:avLst>
              <a:gd name="adj" fmla="val 13652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3200"/>
              </a:lnSpc>
              <a:defRPr/>
            </a:pPr>
            <a:r>
              <a:rPr kumimoji="1" lang="zh-CN" altLang="en-US" sz="17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人生观</a:t>
            </a:r>
            <a:endParaRPr kumimoji="1" lang="en-US" altLang="zh-CN" sz="170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3200"/>
              </a:lnSpc>
              <a:defRPr/>
            </a:pPr>
            <a:r>
              <a:rPr kumimoji="1" lang="zh-CN" altLang="en-US" sz="17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价值观</a:t>
            </a:r>
            <a:endParaRPr kumimoji="1" lang="en-US" altLang="zh-CN" sz="170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3200"/>
              </a:lnSpc>
              <a:defRPr/>
            </a:pPr>
            <a:r>
              <a:rPr kumimoji="1" lang="zh-CN" altLang="en-US" sz="17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政治认同感</a:t>
            </a:r>
            <a:endParaRPr kumimoji="1" lang="en-US" altLang="zh-CN" sz="170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3200"/>
              </a:lnSpc>
              <a:defRPr/>
            </a:pPr>
            <a:r>
              <a:rPr kumimoji="1" lang="zh-CN" altLang="en-US" sz="17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国家意识</a:t>
            </a:r>
            <a:endParaRPr kumimoji="1" lang="en-US" altLang="zh-CN" sz="170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3200"/>
              </a:lnSpc>
              <a:defRPr/>
            </a:pPr>
            <a:r>
              <a:rPr kumimoji="1" lang="zh-CN" altLang="en-US" sz="170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文化自信</a:t>
            </a:r>
          </a:p>
        </p:txBody>
      </p:sp>
      <p:sp>
        <p:nvSpPr>
          <p:cNvPr id="18" name="圆角矩形 20">
            <a:extLst>
              <a:ext uri="{FF2B5EF4-FFF2-40B4-BE49-F238E27FC236}">
                <a16:creationId xmlns:a16="http://schemas.microsoft.com/office/drawing/2014/main" id="{F5DE5194-E68B-4C69-9691-D3AAB9C3F64D}"/>
              </a:ext>
            </a:extLst>
          </p:cNvPr>
          <p:cNvSpPr/>
          <p:nvPr/>
        </p:nvSpPr>
        <p:spPr>
          <a:xfrm>
            <a:off x="2357438" y="3694113"/>
            <a:ext cx="1357312" cy="2306637"/>
          </a:xfrm>
          <a:prstGeom prst="roundRect">
            <a:avLst>
              <a:gd name="adj" fmla="val 13652"/>
            </a:avLst>
          </a:prstGeom>
          <a:solidFill>
            <a:srgbClr val="00206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kumimoji="1" lang="zh-CN" altLang="en-US" sz="17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开发智能</a:t>
            </a:r>
            <a:endParaRPr kumimoji="1" lang="en-US" altLang="zh-CN" sz="17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7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求真务实</a:t>
            </a:r>
            <a:endParaRPr kumimoji="1" lang="en-US" altLang="zh-CN" sz="17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7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思想引领</a:t>
            </a:r>
            <a:endParaRPr kumimoji="1" lang="en-US" altLang="zh-CN" sz="17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7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家国情怀</a:t>
            </a:r>
            <a:endParaRPr kumimoji="1" lang="en-US" altLang="zh-CN" sz="17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7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民族观</a:t>
            </a:r>
          </a:p>
        </p:txBody>
      </p:sp>
      <p:sp>
        <p:nvSpPr>
          <p:cNvPr id="19" name="圆角矩形 21">
            <a:extLst>
              <a:ext uri="{FF2B5EF4-FFF2-40B4-BE49-F238E27FC236}">
                <a16:creationId xmlns:a16="http://schemas.microsoft.com/office/drawing/2014/main" id="{8058573B-EF32-4258-A159-7E6B3FB34F0B}"/>
              </a:ext>
            </a:extLst>
          </p:cNvPr>
          <p:cNvSpPr/>
          <p:nvPr/>
        </p:nvSpPr>
        <p:spPr>
          <a:xfrm>
            <a:off x="3995738" y="3694113"/>
            <a:ext cx="1358900" cy="2306637"/>
          </a:xfrm>
          <a:prstGeom prst="roundRect">
            <a:avLst>
              <a:gd name="adj" fmla="val 13652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技能养成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身心发育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机能协调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主观能动性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专注力发展</a:t>
            </a:r>
          </a:p>
        </p:txBody>
      </p:sp>
      <p:sp>
        <p:nvSpPr>
          <p:cNvPr id="20" name="圆角矩形 22">
            <a:extLst>
              <a:ext uri="{FF2B5EF4-FFF2-40B4-BE49-F238E27FC236}">
                <a16:creationId xmlns:a16="http://schemas.microsoft.com/office/drawing/2014/main" id="{2965DE4A-DB0F-43DE-B693-A4B81D389B35}"/>
              </a:ext>
            </a:extLst>
          </p:cNvPr>
          <p:cNvSpPr/>
          <p:nvPr/>
        </p:nvSpPr>
        <p:spPr>
          <a:xfrm>
            <a:off x="5635625" y="3694113"/>
            <a:ext cx="1357313" cy="2306637"/>
          </a:xfrm>
          <a:prstGeom prst="roundRect">
            <a:avLst>
              <a:gd name="adj" fmla="val 13652"/>
            </a:avLst>
          </a:prstGeom>
          <a:solidFill>
            <a:srgbClr val="00206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陶冶情操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美丽心灵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中华文化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商业价值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经济性评价</a:t>
            </a:r>
          </a:p>
        </p:txBody>
      </p:sp>
      <p:sp>
        <p:nvSpPr>
          <p:cNvPr id="21" name="圆角矩形 23">
            <a:extLst>
              <a:ext uri="{FF2B5EF4-FFF2-40B4-BE49-F238E27FC236}">
                <a16:creationId xmlns:a16="http://schemas.microsoft.com/office/drawing/2014/main" id="{19682577-54D6-46E0-AFC6-8AF3FD5C12C1}"/>
              </a:ext>
            </a:extLst>
          </p:cNvPr>
          <p:cNvSpPr/>
          <p:nvPr/>
        </p:nvSpPr>
        <p:spPr>
          <a:xfrm>
            <a:off x="7275513" y="3694113"/>
            <a:ext cx="1357312" cy="2306637"/>
          </a:xfrm>
          <a:prstGeom prst="roundRect">
            <a:avLst>
              <a:gd name="adj" fmla="val 13652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劳动光荣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工匠精神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探索未知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追求真理</a:t>
            </a:r>
            <a:endParaRPr kumimoji="1" lang="en-US" altLang="zh-CN" sz="1650" i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1650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勇攀高峰</a:t>
            </a:r>
          </a:p>
        </p:txBody>
      </p:sp>
      <p:cxnSp>
        <p:nvCxnSpPr>
          <p:cNvPr id="22" name="直线连接符 24">
            <a:extLst>
              <a:ext uri="{FF2B5EF4-FFF2-40B4-BE49-F238E27FC236}">
                <a16:creationId xmlns:a16="http://schemas.microsoft.com/office/drawing/2014/main" id="{B3C76D84-14E3-4606-992C-3BA398FDF376}"/>
              </a:ext>
            </a:extLst>
          </p:cNvPr>
          <p:cNvCxnSpPr/>
          <p:nvPr/>
        </p:nvCxnSpPr>
        <p:spPr>
          <a:xfrm flipH="1">
            <a:off x="3035300" y="3460750"/>
            <a:ext cx="1588" cy="233363"/>
          </a:xfrm>
          <a:prstGeom prst="line">
            <a:avLst/>
          </a:prstGeom>
          <a:ln w="12700">
            <a:solidFill>
              <a:srgbClr val="1C2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5">
            <a:extLst>
              <a:ext uri="{FF2B5EF4-FFF2-40B4-BE49-F238E27FC236}">
                <a16:creationId xmlns:a16="http://schemas.microsoft.com/office/drawing/2014/main" id="{81249AF1-D7E3-4D56-A969-184010B53E0F}"/>
              </a:ext>
            </a:extLst>
          </p:cNvPr>
          <p:cNvCxnSpPr/>
          <p:nvPr/>
        </p:nvCxnSpPr>
        <p:spPr>
          <a:xfrm flipH="1">
            <a:off x="4713288" y="3460750"/>
            <a:ext cx="1587" cy="233363"/>
          </a:xfrm>
          <a:prstGeom prst="line">
            <a:avLst/>
          </a:prstGeom>
          <a:ln w="12700">
            <a:solidFill>
              <a:srgbClr val="1C2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6">
            <a:extLst>
              <a:ext uri="{FF2B5EF4-FFF2-40B4-BE49-F238E27FC236}">
                <a16:creationId xmlns:a16="http://schemas.microsoft.com/office/drawing/2014/main" id="{CB5ADBEC-D867-4342-B8F1-025E27133E8F}"/>
              </a:ext>
            </a:extLst>
          </p:cNvPr>
          <p:cNvCxnSpPr/>
          <p:nvPr/>
        </p:nvCxnSpPr>
        <p:spPr>
          <a:xfrm flipH="1">
            <a:off x="6313488" y="3460750"/>
            <a:ext cx="1587" cy="233363"/>
          </a:xfrm>
          <a:prstGeom prst="line">
            <a:avLst/>
          </a:prstGeom>
          <a:ln w="12700">
            <a:solidFill>
              <a:srgbClr val="1C2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7">
            <a:extLst>
              <a:ext uri="{FF2B5EF4-FFF2-40B4-BE49-F238E27FC236}">
                <a16:creationId xmlns:a16="http://schemas.microsoft.com/office/drawing/2014/main" id="{3F328157-0ABF-492C-9D13-954C1F01BACB}"/>
              </a:ext>
            </a:extLst>
          </p:cNvPr>
          <p:cNvCxnSpPr/>
          <p:nvPr/>
        </p:nvCxnSpPr>
        <p:spPr>
          <a:xfrm flipH="1">
            <a:off x="7953375" y="3460750"/>
            <a:ext cx="1588" cy="233363"/>
          </a:xfrm>
          <a:prstGeom prst="line">
            <a:avLst/>
          </a:prstGeom>
          <a:ln w="12700">
            <a:solidFill>
              <a:srgbClr val="1C2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8">
            <a:extLst>
              <a:ext uri="{FF2B5EF4-FFF2-40B4-BE49-F238E27FC236}">
                <a16:creationId xmlns:a16="http://schemas.microsoft.com/office/drawing/2014/main" id="{0C05C026-87B4-4B28-A557-C4C29194828F}"/>
              </a:ext>
            </a:extLst>
          </p:cNvPr>
          <p:cNvCxnSpPr/>
          <p:nvPr/>
        </p:nvCxnSpPr>
        <p:spPr>
          <a:xfrm flipH="1">
            <a:off x="1389063" y="3460750"/>
            <a:ext cx="1587" cy="233363"/>
          </a:xfrm>
          <a:prstGeom prst="line">
            <a:avLst/>
          </a:prstGeom>
          <a:ln w="12700">
            <a:solidFill>
              <a:srgbClr val="1C2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燕尾形 29">
            <a:extLst>
              <a:ext uri="{FF2B5EF4-FFF2-40B4-BE49-F238E27FC236}">
                <a16:creationId xmlns:a16="http://schemas.microsoft.com/office/drawing/2014/main" id="{A6CDAEF5-B8E8-4CF2-8D05-7E25690FD992}"/>
              </a:ext>
            </a:extLst>
          </p:cNvPr>
          <p:cNvSpPr/>
          <p:nvPr/>
        </p:nvSpPr>
        <p:spPr>
          <a:xfrm rot="5400000">
            <a:off x="4212432" y="2283619"/>
            <a:ext cx="538162" cy="463550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i="0">
              <a:solidFill>
                <a:schemeClr val="tx1"/>
              </a:solidFill>
            </a:endParaRPr>
          </a:p>
        </p:txBody>
      </p:sp>
      <p:sp>
        <p:nvSpPr>
          <p:cNvPr id="35863" name="Rectangle 2">
            <a:extLst>
              <a:ext uri="{FF2B5EF4-FFF2-40B4-BE49-F238E27FC236}">
                <a16:creationId xmlns:a16="http://schemas.microsoft.com/office/drawing/2014/main" id="{F72E4E58-2ED2-4358-913B-44D905DC36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4F1B88E-70DF-40F2-AF57-8C9E90493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1822450"/>
            <a:ext cx="5484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课程目的及意义</a:t>
            </a: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F6C9321-E886-4F0F-97C6-1226F77D5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2708275"/>
            <a:ext cx="5484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主要教学内容</a:t>
            </a: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91B10E78-BC0E-4F88-A4F5-96576C282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0300" y="3667125"/>
            <a:ext cx="5484813" cy="914400"/>
          </a:xfrm>
        </p:spPr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教学及考核方式</a:t>
            </a:r>
          </a:p>
        </p:txBody>
      </p:sp>
      <p:sp>
        <p:nvSpPr>
          <p:cNvPr id="36869" name="Rectangle 2">
            <a:extLst>
              <a:ext uri="{FF2B5EF4-FFF2-40B4-BE49-F238E27FC236}">
                <a16:creationId xmlns:a16="http://schemas.microsoft.com/office/drawing/2014/main" id="{C5B234CE-30A9-4C20-8533-43DE7E10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8" y="4581525"/>
            <a:ext cx="5484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安全实习教育</a:t>
            </a:r>
          </a:p>
        </p:txBody>
      </p:sp>
      <p:sp>
        <p:nvSpPr>
          <p:cNvPr id="36870" name="Rectangle 2">
            <a:extLst>
              <a:ext uri="{FF2B5EF4-FFF2-40B4-BE49-F238E27FC236}">
                <a16:creationId xmlns:a16="http://schemas.microsoft.com/office/drawing/2014/main" id="{AA10714A-129C-444F-A0B4-B2B7FAA8E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6675"/>
            <a:ext cx="5484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3600" i="0">
                <a:solidFill>
                  <a:schemeClr val="bg1"/>
                </a:solidFill>
                <a:ea typeface="黑体" panose="02010609060101010101" pitchFamily="49" charset="-122"/>
              </a:rPr>
              <a:t>导论主题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96515D49-273C-4CE6-B799-992B5938D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7813" y="44450"/>
            <a:ext cx="5484812" cy="914400"/>
          </a:xfrm>
        </p:spPr>
        <p:txBody>
          <a:bodyPr/>
          <a:lstStyle/>
          <a:p>
            <a:pPr algn="ctr">
              <a:buFont typeface="Wingdings" pitchFamily="2" charset="2"/>
              <a:buNone/>
              <a:defRPr/>
            </a:pPr>
            <a:r>
              <a:rPr lang="zh-CN" altLang="en-US" sz="3600" kern="1200" dirty="0">
                <a:cs typeface="+mn-cs"/>
              </a:rPr>
              <a:t>课程设置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79B04F0-A303-48C3-8B1F-BA0666F364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7088" y="1700213"/>
            <a:ext cx="7561262" cy="4535487"/>
          </a:xfrm>
        </p:spPr>
        <p:txBody>
          <a:bodyPr/>
          <a:lstStyle/>
          <a:p>
            <a:pPr marL="0" indent="0" eaLnBrk="1" hangingPunct="1">
              <a:lnSpc>
                <a:spcPct val="12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四大模块：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冷加工实习</a:t>
            </a:r>
            <a:endParaRPr lang="en-US" altLang="zh-CN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热加工实习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数控技术实习</a:t>
            </a:r>
            <a:endParaRPr lang="en-US" altLang="zh-CN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特种加工实习</a:t>
            </a:r>
            <a:endParaRPr lang="en-US" altLang="zh-CN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 ——</a:t>
            </a:r>
            <a:r>
              <a:rPr lang="zh-CN" altLang="en-US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每个模块含若干种基本加工方法（实习项目）</a:t>
            </a:r>
            <a:endParaRPr lang="en-US" altLang="zh-CN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lnSpc>
                <a:spcPct val="125000"/>
              </a:lnSpc>
              <a:spcBef>
                <a:spcPts val="24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 —— </a:t>
            </a:r>
            <a:r>
              <a:rPr lang="zh-CN" altLang="en-US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实训涉及</a:t>
            </a:r>
            <a:r>
              <a:rPr lang="en-US" altLang="zh-CN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个实习项目，多数项目将制作实物工件</a:t>
            </a:r>
            <a:endParaRPr lang="en-US" altLang="zh-CN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5000"/>
              </a:lnSpc>
              <a:defRPr/>
            </a:pPr>
            <a:endParaRPr lang="en-US" altLang="zh-CN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7588B5F-48E8-4983-A4F7-53F15CAFF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6375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200"/>
              <a:t>车削</a:t>
            </a:r>
            <a:endParaRPr lang="zh-CN" altLang="en-US"/>
          </a:p>
        </p:txBody>
      </p:sp>
      <p:pic>
        <p:nvPicPr>
          <p:cNvPr id="36867" name="Picture 4" descr="00016">
            <a:extLst>
              <a:ext uri="{FF2B5EF4-FFF2-40B4-BE49-F238E27FC236}">
                <a16:creationId xmlns:a16="http://schemas.microsoft.com/office/drawing/2014/main" id="{44DEA92B-55F6-4CEB-9015-0BCCF31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700213"/>
            <a:ext cx="4537075" cy="3400425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36868" name="Picture 5" descr="DSC00011">
            <a:extLst>
              <a:ext uri="{FF2B5EF4-FFF2-40B4-BE49-F238E27FC236}">
                <a16:creationId xmlns:a16="http://schemas.microsoft.com/office/drawing/2014/main" id="{E1A24D85-D185-4116-9DED-E28A3E31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4013" y="3213100"/>
            <a:ext cx="4079875" cy="30607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C27A36A-334F-483B-809D-EA4FCC48E85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550" y="5229200"/>
            <a:ext cx="1883701" cy="1412776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8918" name="矩形 2">
            <a:extLst>
              <a:ext uri="{FF2B5EF4-FFF2-40B4-BE49-F238E27FC236}">
                <a16:creationId xmlns:a16="http://schemas.microsoft.com/office/drawing/2014/main" id="{46CCD3CA-E1B3-4496-9793-9B54AAB54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6165850"/>
            <a:ext cx="1114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0000"/>
                </a:solidFill>
              </a:rPr>
              <a:t>榔头手柄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5917C8E-C672-4439-B9A3-7D6B3C4D41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3713" y="66675"/>
            <a:ext cx="5484812" cy="914400"/>
          </a:xfrm>
        </p:spPr>
        <p:txBody>
          <a:bodyPr/>
          <a:lstStyle/>
          <a:p>
            <a:pPr algn="ctr"/>
            <a:r>
              <a:rPr lang="zh-CN" altLang="en-US" sz="3200"/>
              <a:t>铣削</a:t>
            </a:r>
            <a:endParaRPr lang="zh-CN" altLang="en-US"/>
          </a:p>
        </p:txBody>
      </p:sp>
      <p:pic>
        <p:nvPicPr>
          <p:cNvPr id="37891" name="Picture 5" descr="数控铣床">
            <a:extLst>
              <a:ext uri="{FF2B5EF4-FFF2-40B4-BE49-F238E27FC236}">
                <a16:creationId xmlns:a16="http://schemas.microsoft.com/office/drawing/2014/main" id="{0085C3FF-0541-4578-98EE-2EF74488E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484313"/>
            <a:ext cx="4103688" cy="3078162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37892" name="Picture 6" descr="铣床操作">
            <a:extLst>
              <a:ext uri="{FF2B5EF4-FFF2-40B4-BE49-F238E27FC236}">
                <a16:creationId xmlns:a16="http://schemas.microsoft.com/office/drawing/2014/main" id="{07556D86-3240-4034-9D1F-6541251F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1300" y="3041650"/>
            <a:ext cx="4479925" cy="32004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18EF11-7106-4453-80CA-3CE165E0F3B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550" y="4941168"/>
            <a:ext cx="1883701" cy="1412776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9942" name="矩形 5">
            <a:extLst>
              <a:ext uri="{FF2B5EF4-FFF2-40B4-BE49-F238E27FC236}">
                <a16:creationId xmlns:a16="http://schemas.microsoft.com/office/drawing/2014/main" id="{AAB5EAE2-D152-4188-B08A-91D02A851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876925"/>
            <a:ext cx="1114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0000"/>
                </a:solidFill>
              </a:rPr>
              <a:t>榔头锤头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2">
            <a:extLst>
              <a:ext uri="{FF2B5EF4-FFF2-40B4-BE49-F238E27FC236}">
                <a16:creationId xmlns:a16="http://schemas.microsoft.com/office/drawing/2014/main" id="{F9E53FFC-1F69-44E8-98F1-23E418F94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6"/>
          <a:stretch>
            <a:fillRect/>
          </a:stretch>
        </p:blipFill>
        <p:spPr bwMode="auto">
          <a:xfrm>
            <a:off x="7151688" y="2420938"/>
            <a:ext cx="1882775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>
            <a:extLst>
              <a:ext uri="{FF2B5EF4-FFF2-40B4-BE49-F238E27FC236}">
                <a16:creationId xmlns:a16="http://schemas.microsoft.com/office/drawing/2014/main" id="{8D161134-AC92-4E9B-884E-67D711273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2900" y="44450"/>
            <a:ext cx="5484813" cy="914400"/>
          </a:xfrm>
        </p:spPr>
        <p:txBody>
          <a:bodyPr/>
          <a:lstStyle/>
          <a:p>
            <a:pPr algn="ctr"/>
            <a:r>
              <a:rPr lang="zh-CN" altLang="en-US"/>
              <a:t> </a:t>
            </a:r>
            <a:r>
              <a:rPr lang="zh-CN" altLang="en-US" sz="3200"/>
              <a:t>钳工</a:t>
            </a:r>
            <a:endParaRPr lang="zh-CN" altLang="en-US"/>
          </a:p>
        </p:txBody>
      </p:sp>
      <p:pic>
        <p:nvPicPr>
          <p:cNvPr id="38915" name="Picture 4" descr="lab304">
            <a:extLst>
              <a:ext uri="{FF2B5EF4-FFF2-40B4-BE49-F238E27FC236}">
                <a16:creationId xmlns:a16="http://schemas.microsoft.com/office/drawing/2014/main" id="{34045705-61AE-4CDC-9B41-F431DE92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773238"/>
            <a:ext cx="4589463" cy="30607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38916" name="Picture 6" descr="钳工操作场景">
            <a:extLst>
              <a:ext uri="{FF2B5EF4-FFF2-40B4-BE49-F238E27FC236}">
                <a16:creationId xmlns:a16="http://schemas.microsoft.com/office/drawing/2014/main" id="{F6DD3BE5-D636-4132-885F-EF9C5A31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3176" y="4283493"/>
            <a:ext cx="3097562" cy="2323462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B98ECC-8085-43E8-907A-86F37B834EA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1413" y="4738836"/>
            <a:ext cx="1883701" cy="1412776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40967" name="矩形 5">
            <a:extLst>
              <a:ext uri="{FF2B5EF4-FFF2-40B4-BE49-F238E27FC236}">
                <a16:creationId xmlns:a16="http://schemas.microsoft.com/office/drawing/2014/main" id="{446A38EA-5969-43DD-BFAD-B191A8515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913" y="6153150"/>
            <a:ext cx="1114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0000"/>
                </a:solidFill>
              </a:rPr>
              <a:t>榔头锤头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A1B835-F8B6-4927-9CC3-7DC7F2CA5026}"/>
              </a:ext>
            </a:extLst>
          </p:cNvPr>
          <p:cNvSpPr txBox="1"/>
          <p:nvPr/>
        </p:nvSpPr>
        <p:spPr>
          <a:xfrm>
            <a:off x="6588125" y="5041900"/>
            <a:ext cx="2736850" cy="11572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i="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i="0" dirty="0">
                <a:solidFill>
                  <a:srgbClr val="FF0000"/>
                </a:solidFill>
              </a:rPr>
              <a:t>精益、专注的工匠精神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i="0" dirty="0">
                <a:solidFill>
                  <a:srgbClr val="FF0000"/>
                </a:solidFill>
              </a:rPr>
              <a:t>敬业奉献与科学家精神</a:t>
            </a:r>
            <a:endParaRPr lang="en-US" altLang="zh-CN" sz="1600" i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5">
            <a:extLst>
              <a:ext uri="{FF2B5EF4-FFF2-40B4-BE49-F238E27FC236}">
                <a16:creationId xmlns:a16="http://schemas.microsoft.com/office/drawing/2014/main" id="{58AD4EB9-600E-455F-BD29-218E5B887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5"/>
          <a:stretch>
            <a:fillRect/>
          </a:stretch>
        </p:blipFill>
        <p:spPr bwMode="auto">
          <a:xfrm>
            <a:off x="4572000" y="1819275"/>
            <a:ext cx="2160588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>
            <a:extLst>
              <a:ext uri="{FF2B5EF4-FFF2-40B4-BE49-F238E27FC236}">
                <a16:creationId xmlns:a16="http://schemas.microsoft.com/office/drawing/2014/main" id="{57105782-0B1C-4825-8143-D37027FA3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2900" y="44450"/>
            <a:ext cx="5484813" cy="914400"/>
          </a:xfrm>
        </p:spPr>
        <p:txBody>
          <a:bodyPr/>
          <a:lstStyle/>
          <a:p>
            <a:pPr algn="ctr"/>
            <a:r>
              <a:rPr lang="zh-CN" altLang="en-US"/>
              <a:t> </a:t>
            </a:r>
            <a:r>
              <a:rPr lang="zh-CN" altLang="en-US" sz="3200">
                <a:solidFill>
                  <a:srgbClr val="FF0000"/>
                </a:solidFill>
              </a:rPr>
              <a:t>钳工</a:t>
            </a:r>
            <a:r>
              <a:rPr lang="en-US" altLang="zh-CN" sz="3200">
                <a:solidFill>
                  <a:srgbClr val="FF0000"/>
                </a:solidFill>
              </a:rPr>
              <a:t>-</a:t>
            </a:r>
            <a:r>
              <a:rPr lang="zh-CN" altLang="en-US" sz="3200">
                <a:solidFill>
                  <a:srgbClr val="FF0000"/>
                </a:solidFill>
              </a:rPr>
              <a:t>立德树人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1988" name="图片 6">
            <a:extLst>
              <a:ext uri="{FF2B5EF4-FFF2-40B4-BE49-F238E27FC236}">
                <a16:creationId xmlns:a16="http://schemas.microsoft.com/office/drawing/2014/main" id="{2F367F85-9C67-46FF-9251-194DD7D4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56"/>
          <a:stretch>
            <a:fillRect/>
          </a:stretch>
        </p:blipFill>
        <p:spPr bwMode="auto">
          <a:xfrm>
            <a:off x="5794375" y="6105525"/>
            <a:ext cx="3281363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图片 10">
            <a:extLst>
              <a:ext uri="{FF2B5EF4-FFF2-40B4-BE49-F238E27FC236}">
                <a16:creationId xmlns:a16="http://schemas.microsoft.com/office/drawing/2014/main" id="{6F092C7C-C5AF-4C56-BCC2-7E2615BD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65263"/>
            <a:ext cx="38893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文本框 12">
            <a:extLst>
              <a:ext uri="{FF2B5EF4-FFF2-40B4-BE49-F238E27FC236}">
                <a16:creationId xmlns:a16="http://schemas.microsoft.com/office/drawing/2014/main" id="{5CF4909C-4F22-4AA8-96CD-078C20547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4719638"/>
            <a:ext cx="410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sz="1200" i="0">
                <a:solidFill>
                  <a:srgbClr val="0070C0"/>
                </a:solidFill>
              </a:rPr>
              <a:t>五十年代，他经过反复试验、研究，发明了高效、长寿、优质的“三尖七刃”钻头，之后，又经过改进，“倪钻”成为能满足对钢、铸铁、黄铜、薄板、胶木、铝合金及毛胚孔、深孔等不同材质、不同加工要求的系列钻头</a:t>
            </a:r>
          </a:p>
        </p:txBody>
      </p:sp>
      <p:pic>
        <p:nvPicPr>
          <p:cNvPr id="41991" name="图片 14">
            <a:extLst>
              <a:ext uri="{FF2B5EF4-FFF2-40B4-BE49-F238E27FC236}">
                <a16:creationId xmlns:a16="http://schemas.microsoft.com/office/drawing/2014/main" id="{3E13931B-4B86-4752-A820-70F150EF1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060575"/>
            <a:ext cx="2847975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CD75D71-707E-4193-B450-1B2C6908EA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44450"/>
            <a:ext cx="5484813" cy="914400"/>
          </a:xfrm>
        </p:spPr>
        <p:txBody>
          <a:bodyPr/>
          <a:lstStyle/>
          <a:p>
            <a:pPr algn="ctr"/>
            <a:r>
              <a:rPr lang="zh-CN" altLang="en-US" sz="3200"/>
              <a:t>铸造</a:t>
            </a:r>
            <a:endParaRPr lang="zh-CN" altLang="en-US"/>
          </a:p>
        </p:txBody>
      </p:sp>
      <p:pic>
        <p:nvPicPr>
          <p:cNvPr id="39939" name="Picture 4" descr="DSC00002">
            <a:extLst>
              <a:ext uri="{FF2B5EF4-FFF2-40B4-BE49-F238E27FC236}">
                <a16:creationId xmlns:a16="http://schemas.microsoft.com/office/drawing/2014/main" id="{DF1B3B40-E122-4A3E-AB9D-5122CC7E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412875"/>
            <a:ext cx="3240087" cy="2430463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39940" name="Picture 5" descr="DSC00001">
            <a:extLst>
              <a:ext uri="{FF2B5EF4-FFF2-40B4-BE49-F238E27FC236}">
                <a16:creationId xmlns:a16="http://schemas.microsoft.com/office/drawing/2014/main" id="{4BC91319-A213-4343-BDB1-B223BB78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3789363"/>
            <a:ext cx="3240087" cy="2430462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39941" name="Picture 7" descr="铸造实习场地">
            <a:extLst>
              <a:ext uri="{FF2B5EF4-FFF2-40B4-BE49-F238E27FC236}">
                <a16:creationId xmlns:a16="http://schemas.microsoft.com/office/drawing/2014/main" id="{974AA7BE-D9FD-47FC-8FD2-218B4396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605" y="1412875"/>
            <a:ext cx="4392613" cy="3313112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43014" name="文本框 5">
            <a:extLst>
              <a:ext uri="{FF2B5EF4-FFF2-40B4-BE49-F238E27FC236}">
                <a16:creationId xmlns:a16="http://schemas.microsoft.com/office/drawing/2014/main" id="{1B971C0A-29FB-4A73-8B9C-467A28437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867275"/>
            <a:ext cx="403225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600" i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吃苦耐劳、艰苦奋斗的精神品质</a:t>
            </a:r>
            <a:endParaRPr lang="en-US" altLang="zh-CN" sz="1600" i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文化自信、民族自豪感建立</a:t>
            </a:r>
            <a:endParaRPr lang="en-US" altLang="zh-CN" sz="1600" i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文本框 3">
            <a:extLst>
              <a:ext uri="{FF2B5EF4-FFF2-40B4-BE49-F238E27FC236}">
                <a16:creationId xmlns:a16="http://schemas.microsoft.com/office/drawing/2014/main" id="{D0D43F79-3015-4B76-B539-5CFB25394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219325"/>
            <a:ext cx="338455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>
                <a:latin typeface="微软雅黑" panose="020B0503020204020204" pitchFamily="34" charset="-122"/>
                <a:ea typeface="微软雅黑" panose="020B0503020204020204" pitchFamily="34" charset="-122"/>
              </a:rPr>
              <a:t>铸造生产工艺的种类、特点及应用</a:t>
            </a:r>
            <a:endParaRPr lang="en-US" altLang="zh-CN" sz="20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>
                <a:latin typeface="微软雅黑" panose="020B0503020204020204" pitchFamily="34" charset="-122"/>
                <a:ea typeface="微软雅黑" panose="020B0503020204020204" pitchFamily="34" charset="-122"/>
              </a:rPr>
              <a:t>手工造型的基本操作方法及工艺流程</a:t>
            </a:r>
            <a:endParaRPr lang="en-US" altLang="zh-CN" sz="20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>
                <a:latin typeface="微软雅黑" panose="020B0503020204020204" pitchFamily="34" charset="-122"/>
                <a:ea typeface="微软雅黑" panose="020B0503020204020204" pitchFamily="34" charset="-122"/>
              </a:rPr>
              <a:t>铸造工艺参数及铸件分析</a:t>
            </a:r>
            <a:endParaRPr lang="en-US" altLang="zh-CN" sz="20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>
                <a:latin typeface="微软雅黑" panose="020B0503020204020204" pitchFamily="34" charset="-122"/>
                <a:ea typeface="微软雅黑" panose="020B0503020204020204" pitchFamily="34" charset="-122"/>
              </a:rPr>
              <a:t>。。。</a:t>
            </a:r>
          </a:p>
        </p:txBody>
      </p:sp>
      <p:pic>
        <p:nvPicPr>
          <p:cNvPr id="44035" name="图片 4">
            <a:extLst>
              <a:ext uri="{FF2B5EF4-FFF2-40B4-BE49-F238E27FC236}">
                <a16:creationId xmlns:a16="http://schemas.microsoft.com/office/drawing/2014/main" id="{27203865-D0A0-45E7-83CC-8814EA71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1265238"/>
            <a:ext cx="4664075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图片 5">
            <a:extLst>
              <a:ext uri="{FF2B5EF4-FFF2-40B4-BE49-F238E27FC236}">
                <a16:creationId xmlns:a16="http://schemas.microsoft.com/office/drawing/2014/main" id="{B0266215-DEDB-45DC-A39F-20C07F3AF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88" y="4084638"/>
            <a:ext cx="46799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2">
            <a:extLst>
              <a:ext uri="{FF2B5EF4-FFF2-40B4-BE49-F238E27FC236}">
                <a16:creationId xmlns:a16="http://schemas.microsoft.com/office/drawing/2014/main" id="{7589A8CB-7465-4E2C-A2CB-414C46B7FA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44450"/>
            <a:ext cx="5484813" cy="914400"/>
          </a:xfrm>
        </p:spPr>
        <p:txBody>
          <a:bodyPr/>
          <a:lstStyle/>
          <a:p>
            <a:pPr algn="ctr"/>
            <a:r>
              <a:rPr lang="zh-CN" altLang="en-US" sz="3200">
                <a:solidFill>
                  <a:srgbClr val="FF0000"/>
                </a:solidFill>
              </a:rPr>
              <a:t>铸造</a:t>
            </a:r>
            <a:r>
              <a:rPr lang="en-US" altLang="zh-CN" sz="3200">
                <a:solidFill>
                  <a:srgbClr val="FF0000"/>
                </a:solidFill>
              </a:rPr>
              <a:t>-</a:t>
            </a:r>
            <a:r>
              <a:rPr lang="zh-CN" altLang="en-US" sz="3200">
                <a:solidFill>
                  <a:srgbClr val="FF0000"/>
                </a:solidFill>
              </a:rPr>
              <a:t>大国重器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69E5B0C3-85E3-430D-BF4E-3203910FAF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14288"/>
            <a:ext cx="5484813" cy="914400"/>
          </a:xfrm>
        </p:spPr>
        <p:txBody>
          <a:bodyPr/>
          <a:lstStyle/>
          <a:p>
            <a:pPr algn="ctr"/>
            <a:r>
              <a:rPr lang="zh-CN" altLang="en-US" sz="3200"/>
              <a:t>压力加工</a:t>
            </a:r>
            <a:endParaRPr lang="zh-CN" altLang="en-US"/>
          </a:p>
        </p:txBody>
      </p:sp>
      <p:pic>
        <p:nvPicPr>
          <p:cNvPr id="40963" name="Picture 4" descr="lab201">
            <a:extLst>
              <a:ext uri="{FF2B5EF4-FFF2-40B4-BE49-F238E27FC236}">
                <a16:creationId xmlns:a16="http://schemas.microsoft.com/office/drawing/2014/main" id="{98D6499C-0BE7-4F9F-9667-298094DC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341438"/>
            <a:ext cx="3743325" cy="249555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0965" name="Picture 6" descr="学生2">
            <a:extLst>
              <a:ext uri="{FF2B5EF4-FFF2-40B4-BE49-F238E27FC236}">
                <a16:creationId xmlns:a16="http://schemas.microsoft.com/office/drawing/2014/main" id="{46F636EF-E0A3-4B9F-AC65-55FB1EA1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3861048"/>
            <a:ext cx="3528218" cy="2649904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0964" name="Picture 5" descr="lab202">
            <a:extLst>
              <a:ext uri="{FF2B5EF4-FFF2-40B4-BE49-F238E27FC236}">
                <a16:creationId xmlns:a16="http://schemas.microsoft.com/office/drawing/2014/main" id="{860545F7-2326-410C-A059-CD5085A9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7984" y="2860238"/>
            <a:ext cx="3743325" cy="249555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49">
            <a:extLst>
              <a:ext uri="{FF2B5EF4-FFF2-40B4-BE49-F238E27FC236}">
                <a16:creationId xmlns:a16="http://schemas.microsoft.com/office/drawing/2014/main" id="{DF80D18B-64F7-4C4B-8D59-387ED7F0F921}"/>
              </a:ext>
            </a:extLst>
          </p:cNvPr>
          <p:cNvGrpSpPr>
            <a:grpSpLocks/>
          </p:cNvGrpSpPr>
          <p:nvPr/>
        </p:nvGrpSpPr>
        <p:grpSpPr bwMode="auto">
          <a:xfrm>
            <a:off x="1487488" y="2116138"/>
            <a:ext cx="1552575" cy="1617662"/>
            <a:chOff x="6302142" y="2081308"/>
            <a:chExt cx="1407281" cy="1472995"/>
          </a:xfrm>
        </p:grpSpPr>
        <p:sp>
          <p:nvSpPr>
            <p:cNvPr id="5" name="Oval 20">
              <a:extLst>
                <a:ext uri="{FF2B5EF4-FFF2-40B4-BE49-F238E27FC236}">
                  <a16:creationId xmlns:a16="http://schemas.microsoft.com/office/drawing/2014/main" id="{E8446AD7-AEB3-4F09-A50D-DD4B3910AE13}"/>
                </a:ext>
              </a:extLst>
            </p:cNvPr>
            <p:cNvSpPr/>
            <p:nvPr/>
          </p:nvSpPr>
          <p:spPr>
            <a:xfrm rot="10800000" flipH="1">
              <a:off x="6302142" y="2146356"/>
              <a:ext cx="1407281" cy="1407947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400" i="0">
                <a:solidFill>
                  <a:srgbClr val="7F7F7F"/>
                </a:solidFill>
                <a:ea typeface="黑体" panose="02010609060101010101" pitchFamily="49" charset="-122"/>
                <a:sym typeface="+mn-lt"/>
              </a:endParaRPr>
            </a:p>
          </p:txBody>
        </p:sp>
        <p:sp>
          <p:nvSpPr>
            <p:cNvPr id="6" name="Freeform: Shape 21">
              <a:extLst>
                <a:ext uri="{FF2B5EF4-FFF2-40B4-BE49-F238E27FC236}">
                  <a16:creationId xmlns:a16="http://schemas.microsoft.com/office/drawing/2014/main" id="{B8AA78AE-8AAE-4243-83A5-B15447930771}"/>
                </a:ext>
              </a:extLst>
            </p:cNvPr>
            <p:cNvSpPr/>
            <p:nvPr/>
          </p:nvSpPr>
          <p:spPr>
            <a:xfrm>
              <a:off x="6356822" y="2081308"/>
              <a:ext cx="1269143" cy="393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rgbClr val="003760"/>
            </a:solidFill>
            <a:ln w="12700">
              <a:miter lim="400000"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  <a:defRPr/>
              </a:pPr>
              <a:endParaRPr sz="2400" i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Oval 23">
              <a:extLst>
                <a:ext uri="{FF2B5EF4-FFF2-40B4-BE49-F238E27FC236}">
                  <a16:creationId xmlns:a16="http://schemas.microsoft.com/office/drawing/2014/main" id="{3FB0DA83-065B-4D9C-A49A-953F572EC6F5}"/>
                </a:ext>
              </a:extLst>
            </p:cNvPr>
            <p:cNvSpPr/>
            <p:nvPr/>
          </p:nvSpPr>
          <p:spPr>
            <a:xfrm rot="10800000" flipH="1">
              <a:off x="6394234" y="2238870"/>
              <a:ext cx="1223097" cy="1222919"/>
            </a:xfrm>
            <a:prstGeom prst="ellipse">
              <a:avLst/>
            </a:prstGeom>
            <a:solidFill>
              <a:srgbClr val="00376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400" i="0">
                <a:solidFill>
                  <a:srgbClr val="7F7F7F"/>
                </a:solidFill>
                <a:ea typeface="黑体" panose="02010609060101010101" pitchFamily="49" charset="-122"/>
                <a:sym typeface="+mn-lt"/>
              </a:endParaRPr>
            </a:p>
          </p:txBody>
        </p:sp>
      </p:grpSp>
      <p:grpSp>
        <p:nvGrpSpPr>
          <p:cNvPr id="18435" name="组合 57">
            <a:extLst>
              <a:ext uri="{FF2B5EF4-FFF2-40B4-BE49-F238E27FC236}">
                <a16:creationId xmlns:a16="http://schemas.microsoft.com/office/drawing/2014/main" id="{DEB79599-3EDF-45C9-AA52-2320F8B0F565}"/>
              </a:ext>
            </a:extLst>
          </p:cNvPr>
          <p:cNvGrpSpPr>
            <a:grpSpLocks/>
          </p:cNvGrpSpPr>
          <p:nvPr/>
        </p:nvGrpSpPr>
        <p:grpSpPr bwMode="auto">
          <a:xfrm>
            <a:off x="1454150" y="3852863"/>
            <a:ext cx="1552575" cy="1641475"/>
            <a:chOff x="1252189" y="2081308"/>
            <a:chExt cx="1407281" cy="1472995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F7568E78-DEFF-47FA-AF13-BE47B21DE870}"/>
                </a:ext>
              </a:extLst>
            </p:cNvPr>
            <p:cNvSpPr/>
            <p:nvPr/>
          </p:nvSpPr>
          <p:spPr>
            <a:xfrm>
              <a:off x="1252189" y="2081308"/>
              <a:ext cx="1407281" cy="1407465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400" i="0">
                <a:solidFill>
                  <a:srgbClr val="7F7F7F"/>
                </a:solidFill>
                <a:ea typeface="黑体" panose="02010609060101010101" pitchFamily="49" charset="-122"/>
                <a:sym typeface="+mn-lt"/>
              </a:endParaRPr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5BB0C545-65CB-4D0F-82AC-F281446C99C6}"/>
                </a:ext>
              </a:extLst>
            </p:cNvPr>
            <p:cNvSpPr/>
            <p:nvPr/>
          </p:nvSpPr>
          <p:spPr>
            <a:xfrm rot="10800000" flipH="1">
              <a:off x="1306869" y="3161124"/>
              <a:ext cx="1269143" cy="3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rgbClr val="4EA8A8"/>
            </a:solidFill>
            <a:ln w="12700">
              <a:miter lim="400000"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  <a:defRPr/>
              </a:pPr>
              <a:endParaRPr sz="2400" i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29">
              <a:extLst>
                <a:ext uri="{FF2B5EF4-FFF2-40B4-BE49-F238E27FC236}">
                  <a16:creationId xmlns:a16="http://schemas.microsoft.com/office/drawing/2014/main" id="{453F69BD-7152-45A5-BCEA-1326CBEF13D6}"/>
                </a:ext>
              </a:extLst>
            </p:cNvPr>
            <p:cNvSpPr/>
            <p:nvPr/>
          </p:nvSpPr>
          <p:spPr>
            <a:xfrm>
              <a:off x="1344281" y="2173904"/>
              <a:ext cx="1223097" cy="1222272"/>
            </a:xfrm>
            <a:prstGeom prst="ellipse">
              <a:avLst/>
            </a:prstGeom>
            <a:solidFill>
              <a:srgbClr val="4EA8A8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400" i="0">
                <a:solidFill>
                  <a:srgbClr val="7F7F7F"/>
                </a:solidFill>
                <a:ea typeface="黑体" panose="02010609060101010101" pitchFamily="49" charset="-122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A07431B-4C7F-497E-85CB-8CC8FC139F29}"/>
              </a:ext>
            </a:extLst>
          </p:cNvPr>
          <p:cNvSpPr txBox="1"/>
          <p:nvPr/>
        </p:nvSpPr>
        <p:spPr>
          <a:xfrm>
            <a:off x="1673225" y="4367213"/>
            <a:ext cx="1108075" cy="417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i="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素养目标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B8FD60-22A9-42F1-9DD3-E666DA7AE29E}"/>
              </a:ext>
            </a:extLst>
          </p:cNvPr>
          <p:cNvSpPr txBox="1"/>
          <p:nvPr/>
        </p:nvSpPr>
        <p:spPr>
          <a:xfrm>
            <a:off x="1692275" y="2708275"/>
            <a:ext cx="1752600" cy="417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i="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知识目标</a:t>
            </a:r>
          </a:p>
        </p:txBody>
      </p:sp>
      <p:sp>
        <p:nvSpPr>
          <p:cNvPr id="18438" name="文本框 13">
            <a:extLst>
              <a:ext uri="{FF2B5EF4-FFF2-40B4-BE49-F238E27FC236}">
                <a16:creationId xmlns:a16="http://schemas.microsoft.com/office/drawing/2014/main" id="{F4BA634F-67F7-421B-A697-46B6F9CFA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2116138"/>
            <a:ext cx="391477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0B37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了解工程制造发展现状趋势</a:t>
            </a:r>
            <a:endParaRPr lang="en-US" altLang="zh-CN" i="0">
              <a:solidFill>
                <a:srgbClr val="0B37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0B37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熟悉工程制造相关基础知识及设计、制作、检测与控制等基本概念</a:t>
            </a:r>
            <a:endParaRPr lang="en-US" altLang="zh-CN" i="0">
              <a:solidFill>
                <a:srgbClr val="0B37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0B37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初具机电产品设计制作经历</a:t>
            </a:r>
            <a:endParaRPr lang="zh-CN" altLang="zh-CN" i="0">
              <a:solidFill>
                <a:srgbClr val="0B37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9" name="文本框 14">
            <a:extLst>
              <a:ext uri="{FF2B5EF4-FFF2-40B4-BE49-F238E27FC236}">
                <a16:creationId xmlns:a16="http://schemas.microsoft.com/office/drawing/2014/main" id="{CEE45833-D118-4DB9-AE1F-3714601A1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3976688"/>
            <a:ext cx="4227513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4EA8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工程、质量、安全、环保、效率意识</a:t>
            </a:r>
            <a:endParaRPr lang="en-US" altLang="zh-CN" i="0">
              <a:solidFill>
                <a:srgbClr val="4EA8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4EA8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严谨务实、理论联系实际的科学作风</a:t>
            </a:r>
            <a:endParaRPr lang="en-US" altLang="zh-CN" i="0">
              <a:solidFill>
                <a:srgbClr val="4EA8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i="0">
                <a:solidFill>
                  <a:srgbClr val="4EA8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团结协作、精益求精的工匠精神和吃苦耐劳的艰苦奋斗精神  </a:t>
            </a:r>
          </a:p>
        </p:txBody>
      </p:sp>
      <p:sp>
        <p:nvSpPr>
          <p:cNvPr id="18440" name="Rectangle 2">
            <a:extLst>
              <a:ext uri="{FF2B5EF4-FFF2-40B4-BE49-F238E27FC236}">
                <a16:creationId xmlns:a16="http://schemas.microsoft.com/office/drawing/2014/main" id="{0208FBA8-4AEA-4D27-9C5C-4E3169139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9" descr="焊接5">
            <a:extLst>
              <a:ext uri="{FF2B5EF4-FFF2-40B4-BE49-F238E27FC236}">
                <a16:creationId xmlns:a16="http://schemas.microsoft.com/office/drawing/2014/main" id="{054D3A89-9349-48AA-B27B-FC5BBE81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9792" y="1208088"/>
            <a:ext cx="4640263" cy="34798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46083" name="Rectangle 2">
            <a:extLst>
              <a:ext uri="{FF2B5EF4-FFF2-40B4-BE49-F238E27FC236}">
                <a16:creationId xmlns:a16="http://schemas.microsoft.com/office/drawing/2014/main" id="{86855492-0769-49E9-A548-16047111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0738" y="0"/>
            <a:ext cx="6762750" cy="914400"/>
          </a:xfrm>
        </p:spPr>
        <p:txBody>
          <a:bodyPr/>
          <a:lstStyle/>
          <a:p>
            <a:pPr algn="ctr"/>
            <a:r>
              <a:rPr lang="zh-CN" altLang="en-US" sz="3200"/>
              <a:t>焊接</a:t>
            </a:r>
            <a:endParaRPr lang="zh-CN" altLang="en-US" sz="2400"/>
          </a:p>
        </p:txBody>
      </p:sp>
      <p:pic>
        <p:nvPicPr>
          <p:cNvPr id="41988" name="Picture 5" descr="焊接作品自行车2">
            <a:extLst>
              <a:ext uri="{FF2B5EF4-FFF2-40B4-BE49-F238E27FC236}">
                <a16:creationId xmlns:a16="http://schemas.microsoft.com/office/drawing/2014/main" id="{E4CDBE7A-86E6-45B5-AFF2-0C566925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671638"/>
            <a:ext cx="2957512" cy="4852987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1989" name="Table Placeholder 5" descr="微信图片_20190227150824">
            <a:extLst>
              <a:ext uri="{FF2B5EF4-FFF2-40B4-BE49-F238E27FC236}">
                <a16:creationId xmlns:a16="http://schemas.microsoft.com/office/drawing/2014/main" id="{DD82EB6E-BAD0-4D60-80E6-1D0256B911FB}"/>
              </a:ext>
            </a:extLst>
          </p:cNvPr>
          <p:cNvPicPr>
            <a:picLocks noGrp="1" noChangeAspect="1" noChangeArrowheads="1"/>
          </p:cNvPicPr>
          <p:nvPr>
            <p:ph type="tbl" idx="4294967295"/>
          </p:nvPr>
        </p:nvPicPr>
        <p:blipFill>
          <a:blip r:embed="rId4" cstate="print"/>
          <a:srcRect t="20212" r="17757"/>
          <a:stretch>
            <a:fillRect/>
          </a:stretch>
        </p:blipFill>
        <p:spPr>
          <a:xfrm>
            <a:off x="6119237" y="3284984"/>
            <a:ext cx="2446913" cy="3165029"/>
          </a:xfrm>
          <a:effectLst>
            <a:softEdge rad="38100"/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DE66D3A-CBD2-4050-876D-BC7D2BFA2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6375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200"/>
              <a:t>热处理</a:t>
            </a:r>
            <a:endParaRPr lang="zh-CN" altLang="en-US"/>
          </a:p>
        </p:txBody>
      </p:sp>
      <p:pic>
        <p:nvPicPr>
          <p:cNvPr id="43011" name="Picture 5" descr="lab207">
            <a:extLst>
              <a:ext uri="{FF2B5EF4-FFF2-40B4-BE49-F238E27FC236}">
                <a16:creationId xmlns:a16="http://schemas.microsoft.com/office/drawing/2014/main" id="{985B85A6-8A01-4761-97E6-432D69B2C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5025" y="3500438"/>
            <a:ext cx="4248150" cy="2830512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3012" name="Picture 6" descr="lab205">
            <a:extLst>
              <a:ext uri="{FF2B5EF4-FFF2-40B4-BE49-F238E27FC236}">
                <a16:creationId xmlns:a16="http://schemas.microsoft.com/office/drawing/2014/main" id="{D783E677-249F-42D9-B18B-7F9C983F5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1341438"/>
            <a:ext cx="4465637" cy="297815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D89410F-277E-4C07-884D-788F283AB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200"/>
              <a:t>数控车削</a:t>
            </a:r>
          </a:p>
        </p:txBody>
      </p:sp>
      <p:pic>
        <p:nvPicPr>
          <p:cNvPr id="44035" name="Picture 5" descr="数控机床车间2">
            <a:extLst>
              <a:ext uri="{FF2B5EF4-FFF2-40B4-BE49-F238E27FC236}">
                <a16:creationId xmlns:a16="http://schemas.microsoft.com/office/drawing/2014/main" id="{F9B58507-B661-446A-814F-B83EC67D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2425" y="1376363"/>
            <a:ext cx="3121025" cy="2341562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4036" name="Picture 6" descr="DSC00008">
            <a:extLst>
              <a:ext uri="{FF2B5EF4-FFF2-40B4-BE49-F238E27FC236}">
                <a16:creationId xmlns:a16="http://schemas.microsoft.com/office/drawing/2014/main" id="{6D4CA240-1C04-40E8-A250-049E7851D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816"/>
          <a:stretch/>
        </p:blipFill>
        <p:spPr bwMode="auto">
          <a:xfrm>
            <a:off x="711200" y="1268760"/>
            <a:ext cx="3451225" cy="255394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4037" name="Picture 8" descr="DSC00010">
            <a:extLst>
              <a:ext uri="{FF2B5EF4-FFF2-40B4-BE49-F238E27FC236}">
                <a16:creationId xmlns:a16="http://schemas.microsoft.com/office/drawing/2014/main" id="{2C882B6B-F0E3-47A4-87C8-36535521C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816"/>
          <a:stretch/>
        </p:blipFill>
        <p:spPr bwMode="auto">
          <a:xfrm>
            <a:off x="711200" y="3717925"/>
            <a:ext cx="3451225" cy="2663825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4038" name="Table Placeholder 3" descr="微信图片_201902271508243">
            <a:extLst>
              <a:ext uri="{FF2B5EF4-FFF2-40B4-BE49-F238E27FC236}">
                <a16:creationId xmlns:a16="http://schemas.microsoft.com/office/drawing/2014/main" id="{AADE7AE0-14CD-471E-83B6-D3BD55FF78C6}"/>
              </a:ext>
            </a:extLst>
          </p:cNvPr>
          <p:cNvPicPr>
            <a:picLocks noGrp="1" noChangeAspect="1" noChangeArrowheads="1"/>
          </p:cNvPicPr>
          <p:nvPr>
            <p:ph type="tbl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67275" y="3438525"/>
            <a:ext cx="3879850" cy="2909888"/>
          </a:xfrm>
          <a:effectLst>
            <a:softEdge rad="38100"/>
          </a:effectLst>
        </p:spPr>
      </p:pic>
      <p:sp>
        <p:nvSpPr>
          <p:cNvPr id="48135" name="矩形 6">
            <a:extLst>
              <a:ext uri="{FF2B5EF4-FFF2-40B4-BE49-F238E27FC236}">
                <a16:creationId xmlns:a16="http://schemas.microsoft.com/office/drawing/2014/main" id="{DC1B5065-2205-4F89-AB2E-1776326AA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284538"/>
            <a:ext cx="1114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</a:rPr>
              <a:t>三潭印月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3B11BD1-A10C-41E6-BA78-3E6A6D243C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7813" y="0"/>
            <a:ext cx="5484812" cy="914400"/>
          </a:xfrm>
        </p:spPr>
        <p:txBody>
          <a:bodyPr/>
          <a:lstStyle/>
          <a:p>
            <a:pPr algn="ctr"/>
            <a:r>
              <a:rPr lang="zh-CN" altLang="en-US" sz="3200"/>
              <a:t>数控铣削</a:t>
            </a:r>
          </a:p>
        </p:txBody>
      </p:sp>
      <p:pic>
        <p:nvPicPr>
          <p:cNvPr id="45062" name="Table Placeholder 3" descr="微信图片_201902271508245">
            <a:extLst>
              <a:ext uri="{FF2B5EF4-FFF2-40B4-BE49-F238E27FC236}">
                <a16:creationId xmlns:a16="http://schemas.microsoft.com/office/drawing/2014/main" id="{00A9EBFD-8690-49A1-8459-BD063E8715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39953" y="3861048"/>
            <a:ext cx="3167454" cy="2376264"/>
          </a:xfrm>
          <a:effectLst>
            <a:softEdge rad="38100"/>
          </a:effectLst>
        </p:spPr>
      </p:pic>
      <p:pic>
        <p:nvPicPr>
          <p:cNvPr id="45059" name="Picture 4" descr="数控铣床">
            <a:extLst>
              <a:ext uri="{FF2B5EF4-FFF2-40B4-BE49-F238E27FC236}">
                <a16:creationId xmlns:a16="http://schemas.microsoft.com/office/drawing/2014/main" id="{1F0D82FF-F3C8-49D8-8F77-46E4C8F7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088" y="1484783"/>
            <a:ext cx="3134742" cy="2282153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5060" name="Picture 5" descr="DSC00011">
            <a:extLst>
              <a:ext uri="{FF2B5EF4-FFF2-40B4-BE49-F238E27FC236}">
                <a16:creationId xmlns:a16="http://schemas.microsoft.com/office/drawing/2014/main" id="{F8ED5B94-333B-47BA-9E71-A2A22769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3608" y="1484783"/>
            <a:ext cx="3384376" cy="2539119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5061" name="Picture 6" descr="照片 010">
            <a:extLst>
              <a:ext uri="{FF2B5EF4-FFF2-40B4-BE49-F238E27FC236}">
                <a16:creationId xmlns:a16="http://schemas.microsoft.com/office/drawing/2014/main" id="{09B6C8E9-1D2C-4907-9E2D-9E29008DD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t="11270"/>
          <a:stretch/>
        </p:blipFill>
        <p:spPr bwMode="auto">
          <a:xfrm>
            <a:off x="468313" y="4176603"/>
            <a:ext cx="3095575" cy="206071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5" descr="IMG_1032">
            <a:extLst>
              <a:ext uri="{FF2B5EF4-FFF2-40B4-BE49-F238E27FC236}">
                <a16:creationId xmlns:a16="http://schemas.microsoft.com/office/drawing/2014/main" id="{EA4D3D5C-7098-4D96-8D52-AAD9D848A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r="13458"/>
          <a:stretch>
            <a:fillRect/>
          </a:stretch>
        </p:blipFill>
        <p:spPr bwMode="auto">
          <a:xfrm>
            <a:off x="464411" y="3645024"/>
            <a:ext cx="3054350" cy="2646362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50179" name="Rectangle 2">
            <a:extLst>
              <a:ext uri="{FF2B5EF4-FFF2-40B4-BE49-F238E27FC236}">
                <a16:creationId xmlns:a16="http://schemas.microsoft.com/office/drawing/2014/main" id="{E6D3B815-5D50-43D5-9EDC-1E8D73FBF3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7813" y="66675"/>
            <a:ext cx="5484812" cy="914400"/>
          </a:xfrm>
        </p:spPr>
        <p:txBody>
          <a:bodyPr/>
          <a:lstStyle/>
          <a:p>
            <a:pPr algn="ctr"/>
            <a:r>
              <a:rPr lang="zh-CN" altLang="en-US" sz="3200"/>
              <a:t>数控铣削</a:t>
            </a:r>
          </a:p>
        </p:txBody>
      </p:sp>
      <p:pic>
        <p:nvPicPr>
          <p:cNvPr id="48131" name="Picture 4" descr="IMG_1021">
            <a:extLst>
              <a:ext uri="{FF2B5EF4-FFF2-40B4-BE49-F238E27FC236}">
                <a16:creationId xmlns:a16="http://schemas.microsoft.com/office/drawing/2014/main" id="{CD2CE272-4E0D-45EC-A47E-6293B694F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56" y="1303892"/>
            <a:ext cx="4392488" cy="3295493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8134" name="Table Placeholder 3" descr="微信图片_201902271508246">
            <a:extLst>
              <a:ext uri="{FF2B5EF4-FFF2-40B4-BE49-F238E27FC236}">
                <a16:creationId xmlns:a16="http://schemas.microsoft.com/office/drawing/2014/main" id="{9D0C7A38-AF47-4DF6-B046-EE9AA02A16D0}"/>
              </a:ext>
            </a:extLst>
          </p:cNvPr>
          <p:cNvPicPr>
            <a:picLocks noGrp="1" noChangeAspect="1" noChangeArrowheads="1"/>
          </p:cNvPicPr>
          <p:nvPr>
            <p:ph type="tbl" idx="4294967295"/>
          </p:nvPr>
        </p:nvPicPr>
        <p:blipFill>
          <a:blip r:embed="rId5" cstate="print"/>
          <a:srcRect t="14551"/>
          <a:stretch>
            <a:fillRect/>
          </a:stretch>
        </p:blipFill>
        <p:spPr>
          <a:xfrm>
            <a:off x="5508104" y="2759413"/>
            <a:ext cx="3240360" cy="3692187"/>
          </a:xfrm>
          <a:effectLst>
            <a:softEdge rad="3810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电火花2">
            <a:extLst>
              <a:ext uri="{FF2B5EF4-FFF2-40B4-BE49-F238E27FC236}">
                <a16:creationId xmlns:a16="http://schemas.microsoft.com/office/drawing/2014/main" id="{5DEA1786-861E-435B-ADE6-F36441DDF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8024" y="1268760"/>
            <a:ext cx="4105275" cy="307975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51203" name="Rectangle 2">
            <a:extLst>
              <a:ext uri="{FF2B5EF4-FFF2-40B4-BE49-F238E27FC236}">
                <a16:creationId xmlns:a16="http://schemas.microsoft.com/office/drawing/2014/main" id="{6D054ACB-E6F5-4B9E-81CF-EB227FBB47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6375" y="44450"/>
            <a:ext cx="5484813" cy="914400"/>
          </a:xfrm>
        </p:spPr>
        <p:txBody>
          <a:bodyPr/>
          <a:lstStyle/>
          <a:p>
            <a:pPr algn="ctr"/>
            <a:r>
              <a:rPr lang="zh-CN" altLang="en-US" sz="3200"/>
              <a:t>电火花加工</a:t>
            </a:r>
          </a:p>
        </p:txBody>
      </p:sp>
      <p:pic>
        <p:nvPicPr>
          <p:cNvPr id="2" name="Picture 4" descr="DSC00014">
            <a:extLst>
              <a:ext uri="{FF2B5EF4-FFF2-40B4-BE49-F238E27FC236}">
                <a16:creationId xmlns:a16="http://schemas.microsoft.com/office/drawing/2014/main" id="{11A73E5A-2753-4C5C-B752-85570FA6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7944" y="3717032"/>
            <a:ext cx="3600450" cy="2701925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6084" name="Picture 5" descr="IMG_1016">
            <a:extLst>
              <a:ext uri="{FF2B5EF4-FFF2-40B4-BE49-F238E27FC236}">
                <a16:creationId xmlns:a16="http://schemas.microsoft.com/office/drawing/2014/main" id="{B5398166-215B-46F4-A3ED-DC82E4E96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528" y="3933056"/>
            <a:ext cx="3600450" cy="2700337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46085" name="Picture 7" descr="线1">
            <a:extLst>
              <a:ext uri="{FF2B5EF4-FFF2-40B4-BE49-F238E27FC236}">
                <a16:creationId xmlns:a16="http://schemas.microsoft.com/office/drawing/2014/main" id="{24F357AA-6D60-4A31-A989-DD70ED3DA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7725" y="1196975"/>
            <a:ext cx="3743325" cy="2808288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DEA4E5B-AAF4-402C-AB99-C5232DE3D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200"/>
              <a:t>激光切割</a:t>
            </a:r>
          </a:p>
        </p:txBody>
      </p:sp>
      <p:pic>
        <p:nvPicPr>
          <p:cNvPr id="51203" name="Content Placeholder 1" descr="微信图片_201902271508241">
            <a:extLst>
              <a:ext uri="{FF2B5EF4-FFF2-40B4-BE49-F238E27FC236}">
                <a16:creationId xmlns:a16="http://schemas.microsoft.com/office/drawing/2014/main" id="{84169E04-AF2E-4C6A-8504-D72CB1B4026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067944" y="2636912"/>
            <a:ext cx="4718050" cy="3538537"/>
          </a:xfrm>
          <a:effectLst>
            <a:softEdge rad="38100"/>
          </a:effectLst>
        </p:spPr>
      </p:pic>
      <p:pic>
        <p:nvPicPr>
          <p:cNvPr id="51204" name="Content Placeholder 2" descr="微信图片_201902271508242">
            <a:extLst>
              <a:ext uri="{FF2B5EF4-FFF2-40B4-BE49-F238E27FC236}">
                <a16:creationId xmlns:a16="http://schemas.microsoft.com/office/drawing/2014/main" id="{1D0A421E-5273-4935-8677-DFA04BE47A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7544" y="1412776"/>
            <a:ext cx="3587750" cy="4784725"/>
          </a:xfrm>
          <a:effectLst>
            <a:softEdge rad="3810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C174E13-91A1-4F6B-878B-A2C53E07B3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6375" y="31750"/>
            <a:ext cx="5484813" cy="914400"/>
          </a:xfrm>
        </p:spPr>
        <p:txBody>
          <a:bodyPr/>
          <a:lstStyle/>
          <a:p>
            <a:pPr algn="ctr"/>
            <a:r>
              <a:rPr lang="zh-CN" altLang="en-US" sz="3200"/>
              <a:t>逆向工程 </a:t>
            </a:r>
            <a:r>
              <a:rPr lang="en-US" altLang="zh-CN" sz="3200"/>
              <a:t>&amp; 3D</a:t>
            </a:r>
            <a:r>
              <a:rPr lang="zh-CN" altLang="en-US" sz="3200"/>
              <a:t>打印</a:t>
            </a:r>
            <a:endParaRPr lang="en-US" altLang="zh-CN" sz="3200"/>
          </a:p>
        </p:txBody>
      </p:sp>
      <p:grpSp>
        <p:nvGrpSpPr>
          <p:cNvPr id="53251" name="组合 14">
            <a:extLst>
              <a:ext uri="{FF2B5EF4-FFF2-40B4-BE49-F238E27FC236}">
                <a16:creationId xmlns:a16="http://schemas.microsoft.com/office/drawing/2014/main" id="{3BE2880A-29D0-4744-8A1F-93658EEF63CE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3789363"/>
            <a:ext cx="1670050" cy="2519362"/>
            <a:chOff x="667656" y="1448204"/>
            <a:chExt cx="3701143" cy="3976222"/>
          </a:xfrm>
        </p:grpSpPr>
        <p:pic>
          <p:nvPicPr>
            <p:cNvPr id="49160" name="Picture 4">
              <a:extLst>
                <a:ext uri="{FF2B5EF4-FFF2-40B4-BE49-F238E27FC236}">
                  <a16:creationId xmlns:a16="http://schemas.microsoft.com/office/drawing/2014/main" id="{41071AC9-58D1-42B0-B5BA-4D3BF4000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69746"/>
            <a:stretch>
              <a:fillRect/>
            </a:stretch>
          </p:blipFill>
          <p:spPr bwMode="auto">
            <a:xfrm>
              <a:off x="667656" y="1448204"/>
              <a:ext cx="3701143" cy="1400629"/>
            </a:xfrm>
            <a:prstGeom prst="rect">
              <a:avLst/>
            </a:prstGeom>
            <a:noFill/>
            <a:ln>
              <a:noFill/>
            </a:ln>
            <a:effectLst>
              <a:softEdge rad="38100"/>
            </a:effectLst>
          </p:spPr>
        </p:pic>
        <p:pic>
          <p:nvPicPr>
            <p:cNvPr id="49161" name="Picture 4">
              <a:extLst>
                <a:ext uri="{FF2B5EF4-FFF2-40B4-BE49-F238E27FC236}">
                  <a16:creationId xmlns:a16="http://schemas.microsoft.com/office/drawing/2014/main" id="{7FD5BF14-AF6D-417D-BF54-76A94178F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t="34492" b="34871"/>
            <a:stretch>
              <a:fillRect/>
            </a:stretch>
          </p:blipFill>
          <p:spPr bwMode="auto">
            <a:xfrm>
              <a:off x="667656" y="2703693"/>
              <a:ext cx="3701143" cy="1418364"/>
            </a:xfrm>
            <a:prstGeom prst="rect">
              <a:avLst/>
            </a:prstGeom>
            <a:noFill/>
            <a:ln>
              <a:noFill/>
            </a:ln>
            <a:effectLst>
              <a:softEdge rad="38100"/>
            </a:effectLst>
          </p:spPr>
        </p:pic>
        <p:pic>
          <p:nvPicPr>
            <p:cNvPr id="49162" name="Picture 4">
              <a:extLst>
                <a:ext uri="{FF2B5EF4-FFF2-40B4-BE49-F238E27FC236}">
                  <a16:creationId xmlns:a16="http://schemas.microsoft.com/office/drawing/2014/main" id="{41ECFC32-A372-4EC8-988B-70683EA13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t="71869"/>
            <a:stretch>
              <a:fillRect/>
            </a:stretch>
          </p:blipFill>
          <p:spPr bwMode="auto">
            <a:xfrm>
              <a:off x="667656" y="4122057"/>
              <a:ext cx="3701143" cy="1302369"/>
            </a:xfrm>
            <a:prstGeom prst="rect">
              <a:avLst/>
            </a:prstGeom>
            <a:noFill/>
            <a:ln>
              <a:noFill/>
            </a:ln>
            <a:effectLst>
              <a:softEdge rad="38100"/>
            </a:effectLst>
          </p:spPr>
        </p:pic>
      </p:grpSp>
      <p:pic>
        <p:nvPicPr>
          <p:cNvPr id="49156" name="Picture 5" descr="4">
            <a:hlinkClick r:id="rId4" action="ppaction://hlinkfile"/>
            <a:extLst>
              <a:ext uri="{FF2B5EF4-FFF2-40B4-BE49-F238E27FC236}">
                <a16:creationId xmlns:a16="http://schemas.microsoft.com/office/drawing/2014/main" id="{CB06C12D-DC14-4360-A5B2-EFF3CA54F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8655"/>
          <a:stretch/>
        </p:blipFill>
        <p:spPr bwMode="auto">
          <a:xfrm>
            <a:off x="4627563" y="1422400"/>
            <a:ext cx="3171825" cy="2027238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53253" name="Picture 4" descr="full model3">
            <a:extLst>
              <a:ext uri="{FF2B5EF4-FFF2-40B4-BE49-F238E27FC236}">
                <a16:creationId xmlns:a16="http://schemas.microsoft.com/office/drawing/2014/main" id="{2CACA13E-7EAF-4E3A-B420-93A72993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22400"/>
            <a:ext cx="3122613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2" descr="SURF MOD IN COPY CAD2">
            <a:extLst>
              <a:ext uri="{FF2B5EF4-FFF2-40B4-BE49-F238E27FC236}">
                <a16:creationId xmlns:a16="http://schemas.microsoft.com/office/drawing/2014/main" id="{54183768-0F52-4AD0-B4CA-C6645E7DD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05263"/>
            <a:ext cx="30924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Table Placeholder 3" descr="微信图片_201902271508247">
            <a:extLst>
              <a:ext uri="{FF2B5EF4-FFF2-40B4-BE49-F238E27FC236}">
                <a16:creationId xmlns:a16="http://schemas.microsoft.com/office/drawing/2014/main" id="{B98EA6D3-9161-41A9-A2D1-2031E5F9FE78}"/>
              </a:ext>
            </a:extLst>
          </p:cNvPr>
          <p:cNvPicPr>
            <a:picLocks noGrp="1" noChangeAspect="1" noChangeArrowheads="1"/>
          </p:cNvPicPr>
          <p:nvPr>
            <p:ph type="tbl" idx="4294967295"/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5964238" y="2982913"/>
            <a:ext cx="2517775" cy="3355975"/>
          </a:xfrm>
          <a:effectLst>
            <a:softEdge rad="3810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58EE6538-97F5-4382-85F6-5E6C1441F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6375" y="-6350"/>
            <a:ext cx="5484813" cy="914400"/>
          </a:xfrm>
        </p:spPr>
        <p:txBody>
          <a:bodyPr/>
          <a:lstStyle/>
          <a:p>
            <a:pPr algn="ctr"/>
            <a:r>
              <a:rPr lang="en-US" altLang="zh-CN" sz="3200"/>
              <a:t>CAD/CAM</a:t>
            </a:r>
            <a:endParaRPr lang="zh-CN" altLang="en-US" sz="3200"/>
          </a:p>
        </p:txBody>
      </p:sp>
      <p:pic>
        <p:nvPicPr>
          <p:cNvPr id="50179" name="Picture 4" descr="学生实习cadcam">
            <a:extLst>
              <a:ext uri="{FF2B5EF4-FFF2-40B4-BE49-F238E27FC236}">
                <a16:creationId xmlns:a16="http://schemas.microsoft.com/office/drawing/2014/main" id="{0DB6BE9B-B264-4A99-A822-7D6945B0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5632" y="1772816"/>
            <a:ext cx="6046688" cy="4543432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B88606C1-9C59-45FC-97D7-E65892446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450" y="66675"/>
            <a:ext cx="6553200" cy="914400"/>
          </a:xfrm>
        </p:spPr>
        <p:txBody>
          <a:bodyPr/>
          <a:lstStyle/>
          <a:p>
            <a:pPr algn="ctr"/>
            <a:r>
              <a:rPr lang="zh-CN" altLang="en-US" sz="3200"/>
              <a:t>机电综合</a:t>
            </a:r>
            <a:endParaRPr lang="en-US" altLang="zh-CN" sz="3200"/>
          </a:p>
        </p:txBody>
      </p:sp>
      <p:pic>
        <p:nvPicPr>
          <p:cNvPr id="52227" name="Picture 4" descr="DSC00012">
            <a:extLst>
              <a:ext uri="{FF2B5EF4-FFF2-40B4-BE49-F238E27FC236}">
                <a16:creationId xmlns:a16="http://schemas.microsoft.com/office/drawing/2014/main" id="{D2B3BC12-F2A1-4F99-95FB-F85CCF04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1335088"/>
            <a:ext cx="3117850" cy="2465387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52228" name="Table Placeholder 3" descr="微信图片_201902271508244">
            <a:extLst>
              <a:ext uri="{FF2B5EF4-FFF2-40B4-BE49-F238E27FC236}">
                <a16:creationId xmlns:a16="http://schemas.microsoft.com/office/drawing/2014/main" id="{2A717F57-3006-45A5-BB36-7B6E9AB31691}"/>
              </a:ext>
            </a:extLst>
          </p:cNvPr>
          <p:cNvPicPr>
            <a:picLocks noGrp="1" noChangeAspect="1" noChangeArrowheads="1"/>
          </p:cNvPicPr>
          <p:nvPr>
            <p:ph type="tbl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419872" y="2165325"/>
            <a:ext cx="5525876" cy="4143995"/>
          </a:xfrm>
          <a:effectLst>
            <a:softEdge rad="38100"/>
          </a:effectLst>
        </p:spPr>
      </p:pic>
      <p:pic>
        <p:nvPicPr>
          <p:cNvPr id="55301" name="图片 1">
            <a:extLst>
              <a:ext uri="{FF2B5EF4-FFF2-40B4-BE49-F238E27FC236}">
                <a16:creationId xmlns:a16="http://schemas.microsoft.com/office/drawing/2014/main" id="{D168D993-2CE8-4C4B-BBEC-B2D0776FC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76700"/>
            <a:ext cx="3176587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513F1A-DBCC-4C28-B59D-B041F9642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7" t="6228" b="7515"/>
          <a:stretch/>
        </p:blipFill>
        <p:spPr>
          <a:xfrm>
            <a:off x="1763688" y="2276872"/>
            <a:ext cx="5835403" cy="395746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9459" name="Rectangle 2">
            <a:extLst>
              <a:ext uri="{FF2B5EF4-FFF2-40B4-BE49-F238E27FC236}">
                <a16:creationId xmlns:a16="http://schemas.microsoft.com/office/drawing/2014/main" id="{6AFFD044-65DD-4460-BBFF-DF551B3E9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C7466295-2000-4D57-A2AF-D002DC9D4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8" y="261938"/>
            <a:ext cx="9136062" cy="574675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工程训练课程高级项目</a:t>
            </a:r>
          </a:p>
        </p:txBody>
      </p:sp>
      <p:grpSp>
        <p:nvGrpSpPr>
          <p:cNvPr id="56323" name="Group 3">
            <a:extLst>
              <a:ext uri="{FF2B5EF4-FFF2-40B4-BE49-F238E27FC236}">
                <a16:creationId xmlns:a16="http://schemas.microsoft.com/office/drawing/2014/main" id="{D17D50E2-25ED-43FB-950B-C982C2276AB9}"/>
              </a:ext>
            </a:extLst>
          </p:cNvPr>
          <p:cNvGrpSpPr>
            <a:grpSpLocks/>
          </p:cNvGrpSpPr>
          <p:nvPr/>
        </p:nvGrpSpPr>
        <p:grpSpPr bwMode="auto">
          <a:xfrm>
            <a:off x="3683000" y="3033713"/>
            <a:ext cx="1809750" cy="1784350"/>
            <a:chOff x="480" y="1200"/>
            <a:chExt cx="1042" cy="1019"/>
          </a:xfrm>
        </p:grpSpPr>
        <p:pic>
          <p:nvPicPr>
            <p:cNvPr id="56337" name="Picture 4" descr="circuler_1">
              <a:extLst>
                <a:ext uri="{FF2B5EF4-FFF2-40B4-BE49-F238E27FC236}">
                  <a16:creationId xmlns:a16="http://schemas.microsoft.com/office/drawing/2014/main" id="{E3A43B99-6A82-475C-8FA2-2E5107053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00"/>
              <a:ext cx="1042" cy="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8" name="Oval 5">
              <a:extLst>
                <a:ext uri="{FF2B5EF4-FFF2-40B4-BE49-F238E27FC236}">
                  <a16:creationId xmlns:a16="http://schemas.microsoft.com/office/drawing/2014/main" id="{1894173E-1C3B-46F6-BA21-2015A1DBB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1035" cy="1019"/>
            </a:xfrm>
            <a:prstGeom prst="ellipse">
              <a:avLst/>
            </a:prstGeom>
            <a:solidFill>
              <a:srgbClr val="DDDDDD"/>
            </a:solidFill>
            <a:ln w="19050" cap="rnd">
              <a:solidFill>
                <a:srgbClr val="80808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zh-CN" altLang="en-US" b="0" i="0">
                  <a:solidFill>
                    <a:schemeClr val="hlink"/>
                  </a:solidFill>
                </a:rPr>
                <a:t>激发兴趣</a:t>
              </a:r>
              <a:endParaRPr lang="en-US" altLang="zh-CN" b="0" i="0">
                <a:solidFill>
                  <a:schemeClr val="hlink"/>
                </a:solidFill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zh-CN" altLang="en-US" b="0" i="0">
                  <a:solidFill>
                    <a:schemeClr val="hlink"/>
                  </a:solidFill>
                </a:rPr>
                <a:t>积极参与</a:t>
              </a:r>
            </a:p>
          </p:txBody>
        </p:sp>
      </p:grpSp>
      <p:grpSp>
        <p:nvGrpSpPr>
          <p:cNvPr id="56324" name="Group 6">
            <a:extLst>
              <a:ext uri="{FF2B5EF4-FFF2-40B4-BE49-F238E27FC236}">
                <a16:creationId xmlns:a16="http://schemas.microsoft.com/office/drawing/2014/main" id="{34AFDFB5-5B14-4538-B449-D945C0188209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695575" y="2328863"/>
            <a:ext cx="3743325" cy="3209925"/>
            <a:chOff x="1837" y="799"/>
            <a:chExt cx="3140" cy="2691"/>
          </a:xfrm>
        </p:grpSpPr>
        <p:sp>
          <p:nvSpPr>
            <p:cNvPr id="56335" name="Freeform 7">
              <a:extLst>
                <a:ext uri="{FF2B5EF4-FFF2-40B4-BE49-F238E27FC236}">
                  <a16:creationId xmlns:a16="http://schemas.microsoft.com/office/drawing/2014/main" id="{74FAAA35-6227-427A-9704-EC4D74BA8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1695"/>
              <a:ext cx="2848" cy="1795"/>
            </a:xfrm>
            <a:custGeom>
              <a:avLst/>
              <a:gdLst>
                <a:gd name="T0" fmla="*/ 224 w 2848"/>
                <a:gd name="T1" fmla="*/ 484 h 1795"/>
                <a:gd name="T2" fmla="*/ 231 w 2848"/>
                <a:gd name="T3" fmla="*/ 587 h 1795"/>
                <a:gd name="T4" fmla="*/ 246 w 2848"/>
                <a:gd name="T5" fmla="*/ 687 h 1795"/>
                <a:gd name="T6" fmla="*/ 267 w 2848"/>
                <a:gd name="T7" fmla="*/ 785 h 1795"/>
                <a:gd name="T8" fmla="*/ 295 w 2848"/>
                <a:gd name="T9" fmla="*/ 881 h 1795"/>
                <a:gd name="T10" fmla="*/ 329 w 2848"/>
                <a:gd name="T11" fmla="*/ 973 h 1795"/>
                <a:gd name="T12" fmla="*/ 371 w 2848"/>
                <a:gd name="T13" fmla="*/ 1062 h 1795"/>
                <a:gd name="T14" fmla="*/ 419 w 2848"/>
                <a:gd name="T15" fmla="*/ 1147 h 1795"/>
                <a:gd name="T16" fmla="*/ 472 w 2848"/>
                <a:gd name="T17" fmla="*/ 1228 h 1795"/>
                <a:gd name="T18" fmla="*/ 531 w 2848"/>
                <a:gd name="T19" fmla="*/ 1305 h 1795"/>
                <a:gd name="T20" fmla="*/ 595 w 2848"/>
                <a:gd name="T21" fmla="*/ 1377 h 1795"/>
                <a:gd name="T22" fmla="*/ 665 w 2848"/>
                <a:gd name="T23" fmla="*/ 1445 h 1795"/>
                <a:gd name="T24" fmla="*/ 739 w 2848"/>
                <a:gd name="T25" fmla="*/ 1508 h 1795"/>
                <a:gd name="T26" fmla="*/ 817 w 2848"/>
                <a:gd name="T27" fmla="*/ 1565 h 1795"/>
                <a:gd name="T28" fmla="*/ 900 w 2848"/>
                <a:gd name="T29" fmla="*/ 1617 h 1795"/>
                <a:gd name="T30" fmla="*/ 986 w 2848"/>
                <a:gd name="T31" fmla="*/ 1662 h 1795"/>
                <a:gd name="T32" fmla="*/ 1076 w 2848"/>
                <a:gd name="T33" fmla="*/ 1702 h 1795"/>
                <a:gd name="T34" fmla="*/ 1169 w 2848"/>
                <a:gd name="T35" fmla="*/ 1734 h 1795"/>
                <a:gd name="T36" fmla="*/ 1266 w 2848"/>
                <a:gd name="T37" fmla="*/ 1761 h 1795"/>
                <a:gd name="T38" fmla="*/ 1365 w 2848"/>
                <a:gd name="T39" fmla="*/ 1780 h 1795"/>
                <a:gd name="T40" fmla="*/ 1467 w 2848"/>
                <a:gd name="T41" fmla="*/ 1790 h 1795"/>
                <a:gd name="T42" fmla="*/ 1569 w 2848"/>
                <a:gd name="T43" fmla="*/ 1795 h 1795"/>
                <a:gd name="T44" fmla="*/ 1735 w 2848"/>
                <a:gd name="T45" fmla="*/ 1784 h 1795"/>
                <a:gd name="T46" fmla="*/ 1894 w 2848"/>
                <a:gd name="T47" fmla="*/ 1755 h 1795"/>
                <a:gd name="T48" fmla="*/ 2046 w 2848"/>
                <a:gd name="T49" fmla="*/ 1708 h 1795"/>
                <a:gd name="T50" fmla="*/ 2191 w 2848"/>
                <a:gd name="T51" fmla="*/ 1643 h 1795"/>
                <a:gd name="T52" fmla="*/ 2325 w 2848"/>
                <a:gd name="T53" fmla="*/ 1562 h 1795"/>
                <a:gd name="T54" fmla="*/ 2448 w 2848"/>
                <a:gd name="T55" fmla="*/ 1468 h 1795"/>
                <a:gd name="T56" fmla="*/ 2560 w 2848"/>
                <a:gd name="T57" fmla="*/ 1359 h 1795"/>
                <a:gd name="T58" fmla="*/ 2658 w 2848"/>
                <a:gd name="T59" fmla="*/ 1239 h 1795"/>
                <a:gd name="T60" fmla="*/ 2743 w 2848"/>
                <a:gd name="T61" fmla="*/ 1108 h 1795"/>
                <a:gd name="T62" fmla="*/ 2812 w 2848"/>
                <a:gd name="T63" fmla="*/ 966 h 1795"/>
                <a:gd name="T64" fmla="*/ 2728 w 2848"/>
                <a:gd name="T65" fmla="*/ 987 h 1795"/>
                <a:gd name="T66" fmla="*/ 2702 w 2848"/>
                <a:gd name="T67" fmla="*/ 1002 h 1795"/>
                <a:gd name="T68" fmla="*/ 2671 w 2848"/>
                <a:gd name="T69" fmla="*/ 999 h 1795"/>
                <a:gd name="T70" fmla="*/ 2415 w 2848"/>
                <a:gd name="T71" fmla="*/ 749 h 1795"/>
                <a:gd name="T72" fmla="*/ 2375 w 2848"/>
                <a:gd name="T73" fmla="*/ 844 h 1795"/>
                <a:gd name="T74" fmla="*/ 2325 w 2848"/>
                <a:gd name="T75" fmla="*/ 933 h 1795"/>
                <a:gd name="T76" fmla="*/ 2265 w 2848"/>
                <a:gd name="T77" fmla="*/ 1016 h 1795"/>
                <a:gd name="T78" fmla="*/ 2196 w 2848"/>
                <a:gd name="T79" fmla="*/ 1091 h 1795"/>
                <a:gd name="T80" fmla="*/ 2120 w 2848"/>
                <a:gd name="T81" fmla="*/ 1157 h 1795"/>
                <a:gd name="T82" fmla="*/ 2036 w 2848"/>
                <a:gd name="T83" fmla="*/ 1215 h 1795"/>
                <a:gd name="T84" fmla="*/ 1945 w 2848"/>
                <a:gd name="T85" fmla="*/ 1264 h 1795"/>
                <a:gd name="T86" fmla="*/ 1849 w 2848"/>
                <a:gd name="T87" fmla="*/ 1301 h 1795"/>
                <a:gd name="T88" fmla="*/ 1748 w 2848"/>
                <a:gd name="T89" fmla="*/ 1329 h 1795"/>
                <a:gd name="T90" fmla="*/ 1643 w 2848"/>
                <a:gd name="T91" fmla="*/ 1343 h 1795"/>
                <a:gd name="T92" fmla="*/ 1523 w 2848"/>
                <a:gd name="T93" fmla="*/ 1345 h 1795"/>
                <a:gd name="T94" fmla="*/ 1389 w 2848"/>
                <a:gd name="T95" fmla="*/ 1327 h 1795"/>
                <a:gd name="T96" fmla="*/ 1261 w 2848"/>
                <a:gd name="T97" fmla="*/ 1292 h 1795"/>
                <a:gd name="T98" fmla="*/ 1142 w 2848"/>
                <a:gd name="T99" fmla="*/ 1238 h 1795"/>
                <a:gd name="T100" fmla="*/ 1033 w 2848"/>
                <a:gd name="T101" fmla="*/ 1168 h 1795"/>
                <a:gd name="T102" fmla="*/ 935 w 2848"/>
                <a:gd name="T103" fmla="*/ 1083 h 1795"/>
                <a:gd name="T104" fmla="*/ 850 w 2848"/>
                <a:gd name="T105" fmla="*/ 986 h 1795"/>
                <a:gd name="T106" fmla="*/ 781 w 2848"/>
                <a:gd name="T107" fmla="*/ 876 h 1795"/>
                <a:gd name="T108" fmla="*/ 727 w 2848"/>
                <a:gd name="T109" fmla="*/ 757 h 1795"/>
                <a:gd name="T110" fmla="*/ 691 w 2848"/>
                <a:gd name="T111" fmla="*/ 630 h 1795"/>
                <a:gd name="T112" fmla="*/ 674 w 2848"/>
                <a:gd name="T113" fmla="*/ 495 h 1795"/>
                <a:gd name="T114" fmla="*/ 449 w 2848"/>
                <a:gd name="T115" fmla="*/ 0 h 179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848" h="1795">
                  <a:moveTo>
                    <a:pt x="224" y="449"/>
                  </a:moveTo>
                  <a:lnTo>
                    <a:pt x="224" y="449"/>
                  </a:lnTo>
                  <a:lnTo>
                    <a:pt x="224" y="484"/>
                  </a:lnTo>
                  <a:lnTo>
                    <a:pt x="226" y="519"/>
                  </a:lnTo>
                  <a:lnTo>
                    <a:pt x="228" y="553"/>
                  </a:lnTo>
                  <a:lnTo>
                    <a:pt x="231" y="587"/>
                  </a:lnTo>
                  <a:lnTo>
                    <a:pt x="235" y="620"/>
                  </a:lnTo>
                  <a:lnTo>
                    <a:pt x="240" y="654"/>
                  </a:lnTo>
                  <a:lnTo>
                    <a:pt x="246" y="687"/>
                  </a:lnTo>
                  <a:lnTo>
                    <a:pt x="252" y="720"/>
                  </a:lnTo>
                  <a:lnTo>
                    <a:pt x="259" y="754"/>
                  </a:lnTo>
                  <a:lnTo>
                    <a:pt x="267" y="785"/>
                  </a:lnTo>
                  <a:lnTo>
                    <a:pt x="275" y="817"/>
                  </a:lnTo>
                  <a:lnTo>
                    <a:pt x="285" y="849"/>
                  </a:lnTo>
                  <a:lnTo>
                    <a:pt x="295" y="881"/>
                  </a:lnTo>
                  <a:lnTo>
                    <a:pt x="306" y="912"/>
                  </a:lnTo>
                  <a:lnTo>
                    <a:pt x="318" y="942"/>
                  </a:lnTo>
                  <a:lnTo>
                    <a:pt x="329" y="973"/>
                  </a:lnTo>
                  <a:lnTo>
                    <a:pt x="342" y="1003"/>
                  </a:lnTo>
                  <a:lnTo>
                    <a:pt x="357" y="1032"/>
                  </a:lnTo>
                  <a:lnTo>
                    <a:pt x="371" y="1062"/>
                  </a:lnTo>
                  <a:lnTo>
                    <a:pt x="386" y="1090"/>
                  </a:lnTo>
                  <a:lnTo>
                    <a:pt x="403" y="1118"/>
                  </a:lnTo>
                  <a:lnTo>
                    <a:pt x="419" y="1147"/>
                  </a:lnTo>
                  <a:lnTo>
                    <a:pt x="436" y="1174"/>
                  </a:lnTo>
                  <a:lnTo>
                    <a:pt x="453" y="1201"/>
                  </a:lnTo>
                  <a:lnTo>
                    <a:pt x="472" y="1228"/>
                  </a:lnTo>
                  <a:lnTo>
                    <a:pt x="491" y="1254"/>
                  </a:lnTo>
                  <a:lnTo>
                    <a:pt x="511" y="1280"/>
                  </a:lnTo>
                  <a:lnTo>
                    <a:pt x="531" y="1305"/>
                  </a:lnTo>
                  <a:lnTo>
                    <a:pt x="553" y="1330"/>
                  </a:lnTo>
                  <a:lnTo>
                    <a:pt x="574" y="1353"/>
                  </a:lnTo>
                  <a:lnTo>
                    <a:pt x="595" y="1377"/>
                  </a:lnTo>
                  <a:lnTo>
                    <a:pt x="618" y="1401"/>
                  </a:lnTo>
                  <a:lnTo>
                    <a:pt x="641" y="1423"/>
                  </a:lnTo>
                  <a:lnTo>
                    <a:pt x="665" y="1445"/>
                  </a:lnTo>
                  <a:lnTo>
                    <a:pt x="690" y="1467"/>
                  </a:lnTo>
                  <a:lnTo>
                    <a:pt x="713" y="1487"/>
                  </a:lnTo>
                  <a:lnTo>
                    <a:pt x="739" y="1508"/>
                  </a:lnTo>
                  <a:lnTo>
                    <a:pt x="764" y="1527"/>
                  </a:lnTo>
                  <a:lnTo>
                    <a:pt x="791" y="1546"/>
                  </a:lnTo>
                  <a:lnTo>
                    <a:pt x="817" y="1565"/>
                  </a:lnTo>
                  <a:lnTo>
                    <a:pt x="844" y="1582"/>
                  </a:lnTo>
                  <a:lnTo>
                    <a:pt x="872" y="1600"/>
                  </a:lnTo>
                  <a:lnTo>
                    <a:pt x="900" y="1617"/>
                  </a:lnTo>
                  <a:lnTo>
                    <a:pt x="928" y="1632"/>
                  </a:lnTo>
                  <a:lnTo>
                    <a:pt x="957" y="1647"/>
                  </a:lnTo>
                  <a:lnTo>
                    <a:pt x="986" y="1662"/>
                  </a:lnTo>
                  <a:lnTo>
                    <a:pt x="1016" y="1676"/>
                  </a:lnTo>
                  <a:lnTo>
                    <a:pt x="1046" y="1689"/>
                  </a:lnTo>
                  <a:lnTo>
                    <a:pt x="1076" y="1702"/>
                  </a:lnTo>
                  <a:lnTo>
                    <a:pt x="1106" y="1714"/>
                  </a:lnTo>
                  <a:lnTo>
                    <a:pt x="1138" y="1724"/>
                  </a:lnTo>
                  <a:lnTo>
                    <a:pt x="1169" y="1734"/>
                  </a:lnTo>
                  <a:lnTo>
                    <a:pt x="1201" y="1743"/>
                  </a:lnTo>
                  <a:lnTo>
                    <a:pt x="1233" y="1752"/>
                  </a:lnTo>
                  <a:lnTo>
                    <a:pt x="1266" y="1761"/>
                  </a:lnTo>
                  <a:lnTo>
                    <a:pt x="1299" y="1768"/>
                  </a:lnTo>
                  <a:lnTo>
                    <a:pt x="1332" y="1774"/>
                  </a:lnTo>
                  <a:lnTo>
                    <a:pt x="1365" y="1780"/>
                  </a:lnTo>
                  <a:lnTo>
                    <a:pt x="1398" y="1784"/>
                  </a:lnTo>
                  <a:lnTo>
                    <a:pt x="1432" y="1788"/>
                  </a:lnTo>
                  <a:lnTo>
                    <a:pt x="1467" y="1790"/>
                  </a:lnTo>
                  <a:lnTo>
                    <a:pt x="1501" y="1793"/>
                  </a:lnTo>
                  <a:lnTo>
                    <a:pt x="1535" y="1794"/>
                  </a:lnTo>
                  <a:lnTo>
                    <a:pt x="1569" y="1795"/>
                  </a:lnTo>
                  <a:lnTo>
                    <a:pt x="1625" y="1794"/>
                  </a:lnTo>
                  <a:lnTo>
                    <a:pt x="1680" y="1790"/>
                  </a:lnTo>
                  <a:lnTo>
                    <a:pt x="1735" y="1784"/>
                  </a:lnTo>
                  <a:lnTo>
                    <a:pt x="1789" y="1777"/>
                  </a:lnTo>
                  <a:lnTo>
                    <a:pt x="1842" y="1767"/>
                  </a:lnTo>
                  <a:lnTo>
                    <a:pt x="1894" y="1755"/>
                  </a:lnTo>
                  <a:lnTo>
                    <a:pt x="1946" y="1742"/>
                  </a:lnTo>
                  <a:lnTo>
                    <a:pt x="1997" y="1725"/>
                  </a:lnTo>
                  <a:lnTo>
                    <a:pt x="2046" y="1708"/>
                  </a:lnTo>
                  <a:lnTo>
                    <a:pt x="2096" y="1688"/>
                  </a:lnTo>
                  <a:lnTo>
                    <a:pt x="2143" y="1666"/>
                  </a:lnTo>
                  <a:lnTo>
                    <a:pt x="2191" y="1643"/>
                  </a:lnTo>
                  <a:lnTo>
                    <a:pt x="2237" y="1618"/>
                  </a:lnTo>
                  <a:lnTo>
                    <a:pt x="2281" y="1592"/>
                  </a:lnTo>
                  <a:lnTo>
                    <a:pt x="2325" y="1562"/>
                  </a:lnTo>
                  <a:lnTo>
                    <a:pt x="2368" y="1533"/>
                  </a:lnTo>
                  <a:lnTo>
                    <a:pt x="2408" y="1501"/>
                  </a:lnTo>
                  <a:lnTo>
                    <a:pt x="2448" y="1468"/>
                  </a:lnTo>
                  <a:lnTo>
                    <a:pt x="2487" y="1434"/>
                  </a:lnTo>
                  <a:lnTo>
                    <a:pt x="2525" y="1397"/>
                  </a:lnTo>
                  <a:lnTo>
                    <a:pt x="2560" y="1359"/>
                  </a:lnTo>
                  <a:lnTo>
                    <a:pt x="2594" y="1322"/>
                  </a:lnTo>
                  <a:lnTo>
                    <a:pt x="2627" y="1280"/>
                  </a:lnTo>
                  <a:lnTo>
                    <a:pt x="2658" y="1239"/>
                  </a:lnTo>
                  <a:lnTo>
                    <a:pt x="2689" y="1196"/>
                  </a:lnTo>
                  <a:lnTo>
                    <a:pt x="2716" y="1153"/>
                  </a:lnTo>
                  <a:lnTo>
                    <a:pt x="2743" y="1108"/>
                  </a:lnTo>
                  <a:lnTo>
                    <a:pt x="2768" y="1062"/>
                  </a:lnTo>
                  <a:lnTo>
                    <a:pt x="2790" y="1015"/>
                  </a:lnTo>
                  <a:lnTo>
                    <a:pt x="2812" y="966"/>
                  </a:lnTo>
                  <a:lnTo>
                    <a:pt x="2832" y="918"/>
                  </a:lnTo>
                  <a:lnTo>
                    <a:pt x="2848" y="867"/>
                  </a:lnTo>
                  <a:lnTo>
                    <a:pt x="2728" y="987"/>
                  </a:lnTo>
                  <a:lnTo>
                    <a:pt x="2721" y="994"/>
                  </a:lnTo>
                  <a:lnTo>
                    <a:pt x="2711" y="999"/>
                  </a:lnTo>
                  <a:lnTo>
                    <a:pt x="2702" y="1002"/>
                  </a:lnTo>
                  <a:lnTo>
                    <a:pt x="2691" y="1003"/>
                  </a:lnTo>
                  <a:lnTo>
                    <a:pt x="2681" y="1002"/>
                  </a:lnTo>
                  <a:lnTo>
                    <a:pt x="2671" y="999"/>
                  </a:lnTo>
                  <a:lnTo>
                    <a:pt x="2662" y="994"/>
                  </a:lnTo>
                  <a:lnTo>
                    <a:pt x="2653" y="987"/>
                  </a:lnTo>
                  <a:lnTo>
                    <a:pt x="2415" y="749"/>
                  </a:lnTo>
                  <a:lnTo>
                    <a:pt x="2403" y="782"/>
                  </a:lnTo>
                  <a:lnTo>
                    <a:pt x="2390" y="813"/>
                  </a:lnTo>
                  <a:lnTo>
                    <a:pt x="2375" y="844"/>
                  </a:lnTo>
                  <a:lnTo>
                    <a:pt x="2359" y="875"/>
                  </a:lnTo>
                  <a:lnTo>
                    <a:pt x="2343" y="905"/>
                  </a:lnTo>
                  <a:lnTo>
                    <a:pt x="2325" y="933"/>
                  </a:lnTo>
                  <a:lnTo>
                    <a:pt x="2306" y="961"/>
                  </a:lnTo>
                  <a:lnTo>
                    <a:pt x="2286" y="990"/>
                  </a:lnTo>
                  <a:lnTo>
                    <a:pt x="2265" y="1016"/>
                  </a:lnTo>
                  <a:lnTo>
                    <a:pt x="2243" y="1042"/>
                  </a:lnTo>
                  <a:lnTo>
                    <a:pt x="2220" y="1066"/>
                  </a:lnTo>
                  <a:lnTo>
                    <a:pt x="2196" y="1091"/>
                  </a:lnTo>
                  <a:lnTo>
                    <a:pt x="2172" y="1114"/>
                  </a:lnTo>
                  <a:lnTo>
                    <a:pt x="2146" y="1136"/>
                  </a:lnTo>
                  <a:lnTo>
                    <a:pt x="2120" y="1157"/>
                  </a:lnTo>
                  <a:lnTo>
                    <a:pt x="2093" y="1179"/>
                  </a:lnTo>
                  <a:lnTo>
                    <a:pt x="2064" y="1198"/>
                  </a:lnTo>
                  <a:lnTo>
                    <a:pt x="2036" y="1215"/>
                  </a:lnTo>
                  <a:lnTo>
                    <a:pt x="2006" y="1233"/>
                  </a:lnTo>
                  <a:lnTo>
                    <a:pt x="1976" y="1249"/>
                  </a:lnTo>
                  <a:lnTo>
                    <a:pt x="1945" y="1264"/>
                  </a:lnTo>
                  <a:lnTo>
                    <a:pt x="1914" y="1278"/>
                  </a:lnTo>
                  <a:lnTo>
                    <a:pt x="1882" y="1291"/>
                  </a:lnTo>
                  <a:lnTo>
                    <a:pt x="1849" y="1301"/>
                  </a:lnTo>
                  <a:lnTo>
                    <a:pt x="1816" y="1312"/>
                  </a:lnTo>
                  <a:lnTo>
                    <a:pt x="1782" y="1320"/>
                  </a:lnTo>
                  <a:lnTo>
                    <a:pt x="1748" y="1329"/>
                  </a:lnTo>
                  <a:lnTo>
                    <a:pt x="1713" y="1334"/>
                  </a:lnTo>
                  <a:lnTo>
                    <a:pt x="1678" y="1339"/>
                  </a:lnTo>
                  <a:lnTo>
                    <a:pt x="1643" y="1343"/>
                  </a:lnTo>
                  <a:lnTo>
                    <a:pt x="1606" y="1345"/>
                  </a:lnTo>
                  <a:lnTo>
                    <a:pt x="1569" y="1346"/>
                  </a:lnTo>
                  <a:lnTo>
                    <a:pt x="1523" y="1345"/>
                  </a:lnTo>
                  <a:lnTo>
                    <a:pt x="1478" y="1342"/>
                  </a:lnTo>
                  <a:lnTo>
                    <a:pt x="1434" y="1336"/>
                  </a:lnTo>
                  <a:lnTo>
                    <a:pt x="1389" y="1327"/>
                  </a:lnTo>
                  <a:lnTo>
                    <a:pt x="1345" y="1318"/>
                  </a:lnTo>
                  <a:lnTo>
                    <a:pt x="1303" y="1306"/>
                  </a:lnTo>
                  <a:lnTo>
                    <a:pt x="1261" y="1292"/>
                  </a:lnTo>
                  <a:lnTo>
                    <a:pt x="1221" y="1275"/>
                  </a:lnTo>
                  <a:lnTo>
                    <a:pt x="1181" y="1258"/>
                  </a:lnTo>
                  <a:lnTo>
                    <a:pt x="1142" y="1238"/>
                  </a:lnTo>
                  <a:lnTo>
                    <a:pt x="1104" y="1216"/>
                  </a:lnTo>
                  <a:lnTo>
                    <a:pt x="1069" y="1193"/>
                  </a:lnTo>
                  <a:lnTo>
                    <a:pt x="1033" y="1168"/>
                  </a:lnTo>
                  <a:lnTo>
                    <a:pt x="999" y="1141"/>
                  </a:lnTo>
                  <a:lnTo>
                    <a:pt x="966" y="1114"/>
                  </a:lnTo>
                  <a:lnTo>
                    <a:pt x="935" y="1083"/>
                  </a:lnTo>
                  <a:lnTo>
                    <a:pt x="906" y="1052"/>
                  </a:lnTo>
                  <a:lnTo>
                    <a:pt x="877" y="1019"/>
                  </a:lnTo>
                  <a:lnTo>
                    <a:pt x="850" y="986"/>
                  </a:lnTo>
                  <a:lnTo>
                    <a:pt x="825" y="951"/>
                  </a:lnTo>
                  <a:lnTo>
                    <a:pt x="803" y="914"/>
                  </a:lnTo>
                  <a:lnTo>
                    <a:pt x="781" y="876"/>
                  </a:lnTo>
                  <a:lnTo>
                    <a:pt x="760" y="839"/>
                  </a:lnTo>
                  <a:lnTo>
                    <a:pt x="743" y="798"/>
                  </a:lnTo>
                  <a:lnTo>
                    <a:pt x="727" y="757"/>
                  </a:lnTo>
                  <a:lnTo>
                    <a:pt x="713" y="716"/>
                  </a:lnTo>
                  <a:lnTo>
                    <a:pt x="700" y="673"/>
                  </a:lnTo>
                  <a:lnTo>
                    <a:pt x="691" y="630"/>
                  </a:lnTo>
                  <a:lnTo>
                    <a:pt x="683" y="586"/>
                  </a:lnTo>
                  <a:lnTo>
                    <a:pt x="677" y="541"/>
                  </a:lnTo>
                  <a:lnTo>
                    <a:pt x="674" y="495"/>
                  </a:lnTo>
                  <a:lnTo>
                    <a:pt x="673" y="449"/>
                  </a:lnTo>
                  <a:lnTo>
                    <a:pt x="897" y="449"/>
                  </a:lnTo>
                  <a:lnTo>
                    <a:pt x="449" y="0"/>
                  </a:lnTo>
                  <a:lnTo>
                    <a:pt x="0" y="449"/>
                  </a:lnTo>
                  <a:lnTo>
                    <a:pt x="224" y="449"/>
                  </a:lnTo>
                  <a:close/>
                </a:path>
              </a:pathLst>
            </a:custGeom>
            <a:gradFill rotWithShape="1">
              <a:gsLst>
                <a:gs pos="0">
                  <a:srgbClr val="FFC800"/>
                </a:gs>
                <a:gs pos="100000">
                  <a:srgbClr val="FF64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36" name="Freeform 8">
              <a:extLst>
                <a:ext uri="{FF2B5EF4-FFF2-40B4-BE49-F238E27FC236}">
                  <a16:creationId xmlns:a16="http://schemas.microsoft.com/office/drawing/2014/main" id="{47B364B8-D906-4A74-9E3F-A2FB47537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799"/>
              <a:ext cx="2849" cy="1794"/>
            </a:xfrm>
            <a:custGeom>
              <a:avLst/>
              <a:gdLst>
                <a:gd name="T0" fmla="*/ 2623 w 2849"/>
                <a:gd name="T1" fmla="*/ 1311 h 1794"/>
                <a:gd name="T2" fmla="*/ 2618 w 2849"/>
                <a:gd name="T3" fmla="*/ 1208 h 1794"/>
                <a:gd name="T4" fmla="*/ 2603 w 2849"/>
                <a:gd name="T5" fmla="*/ 1106 h 1794"/>
                <a:gd name="T6" fmla="*/ 2582 w 2849"/>
                <a:gd name="T7" fmla="*/ 1008 h 1794"/>
                <a:gd name="T8" fmla="*/ 2554 w 2849"/>
                <a:gd name="T9" fmla="*/ 914 h 1794"/>
                <a:gd name="T10" fmla="*/ 2518 w 2849"/>
                <a:gd name="T11" fmla="*/ 822 h 1794"/>
                <a:gd name="T12" fmla="*/ 2477 w 2849"/>
                <a:gd name="T13" fmla="*/ 732 h 1794"/>
                <a:gd name="T14" fmla="*/ 2430 w 2849"/>
                <a:gd name="T15" fmla="*/ 647 h 1794"/>
                <a:gd name="T16" fmla="*/ 2377 w 2849"/>
                <a:gd name="T17" fmla="*/ 567 h 1794"/>
                <a:gd name="T18" fmla="*/ 2318 w 2849"/>
                <a:gd name="T19" fmla="*/ 489 h 1794"/>
                <a:gd name="T20" fmla="*/ 2253 w 2849"/>
                <a:gd name="T21" fmla="*/ 417 h 1794"/>
                <a:gd name="T22" fmla="*/ 2183 w 2849"/>
                <a:gd name="T23" fmla="*/ 350 h 1794"/>
                <a:gd name="T24" fmla="*/ 2110 w 2849"/>
                <a:gd name="T25" fmla="*/ 287 h 1794"/>
                <a:gd name="T26" fmla="*/ 2031 w 2849"/>
                <a:gd name="T27" fmla="*/ 229 h 1794"/>
                <a:gd name="T28" fmla="*/ 1948 w 2849"/>
                <a:gd name="T29" fmla="*/ 178 h 1794"/>
                <a:gd name="T30" fmla="*/ 1862 w 2849"/>
                <a:gd name="T31" fmla="*/ 132 h 1794"/>
                <a:gd name="T32" fmla="*/ 1772 w 2849"/>
                <a:gd name="T33" fmla="*/ 93 h 1794"/>
                <a:gd name="T34" fmla="*/ 1679 w 2849"/>
                <a:gd name="T35" fmla="*/ 60 h 1794"/>
                <a:gd name="T36" fmla="*/ 1583 w 2849"/>
                <a:gd name="T37" fmla="*/ 34 h 1794"/>
                <a:gd name="T38" fmla="*/ 1484 w 2849"/>
                <a:gd name="T39" fmla="*/ 15 h 1794"/>
                <a:gd name="T40" fmla="*/ 1382 w 2849"/>
                <a:gd name="T41" fmla="*/ 4 h 1794"/>
                <a:gd name="T42" fmla="*/ 1278 w 2849"/>
                <a:gd name="T43" fmla="*/ 0 h 1794"/>
                <a:gd name="T44" fmla="*/ 1113 w 2849"/>
                <a:gd name="T45" fmla="*/ 9 h 1794"/>
                <a:gd name="T46" fmla="*/ 954 w 2849"/>
                <a:gd name="T47" fmla="*/ 39 h 1794"/>
                <a:gd name="T48" fmla="*/ 801 w 2849"/>
                <a:gd name="T49" fmla="*/ 86 h 1794"/>
                <a:gd name="T50" fmla="*/ 658 w 2849"/>
                <a:gd name="T51" fmla="*/ 151 h 1794"/>
                <a:gd name="T52" fmla="*/ 524 w 2849"/>
                <a:gd name="T53" fmla="*/ 231 h 1794"/>
                <a:gd name="T54" fmla="*/ 400 w 2849"/>
                <a:gd name="T55" fmla="*/ 326 h 1794"/>
                <a:gd name="T56" fmla="*/ 289 w 2849"/>
                <a:gd name="T57" fmla="*/ 435 h 1794"/>
                <a:gd name="T58" fmla="*/ 190 w 2849"/>
                <a:gd name="T59" fmla="*/ 555 h 1794"/>
                <a:gd name="T60" fmla="*/ 106 w 2849"/>
                <a:gd name="T61" fmla="*/ 686 h 1794"/>
                <a:gd name="T62" fmla="*/ 36 w 2849"/>
                <a:gd name="T63" fmla="*/ 828 h 1794"/>
                <a:gd name="T64" fmla="*/ 120 w 2849"/>
                <a:gd name="T65" fmla="*/ 806 h 1794"/>
                <a:gd name="T66" fmla="*/ 147 w 2849"/>
                <a:gd name="T67" fmla="*/ 792 h 1794"/>
                <a:gd name="T68" fmla="*/ 178 w 2849"/>
                <a:gd name="T69" fmla="*/ 795 h 1794"/>
                <a:gd name="T70" fmla="*/ 433 w 2849"/>
                <a:gd name="T71" fmla="*/ 1045 h 1794"/>
                <a:gd name="T72" fmla="*/ 473 w 2849"/>
                <a:gd name="T73" fmla="*/ 951 h 1794"/>
                <a:gd name="T74" fmla="*/ 524 w 2849"/>
                <a:gd name="T75" fmla="*/ 861 h 1794"/>
                <a:gd name="T76" fmla="*/ 584 w 2849"/>
                <a:gd name="T77" fmla="*/ 778 h 1794"/>
                <a:gd name="T78" fmla="*/ 653 w 2849"/>
                <a:gd name="T79" fmla="*/ 704 h 1794"/>
                <a:gd name="T80" fmla="*/ 729 w 2849"/>
                <a:gd name="T81" fmla="*/ 636 h 1794"/>
                <a:gd name="T82" fmla="*/ 813 w 2849"/>
                <a:gd name="T83" fmla="*/ 579 h 1794"/>
                <a:gd name="T84" fmla="*/ 903 w 2849"/>
                <a:gd name="T85" fmla="*/ 530 h 1794"/>
                <a:gd name="T86" fmla="*/ 1000 w 2849"/>
                <a:gd name="T87" fmla="*/ 492 h 1794"/>
                <a:gd name="T88" fmla="*/ 1100 w 2849"/>
                <a:gd name="T89" fmla="*/ 465 h 1794"/>
                <a:gd name="T90" fmla="*/ 1206 w 2849"/>
                <a:gd name="T91" fmla="*/ 451 h 1794"/>
                <a:gd name="T92" fmla="*/ 1324 w 2849"/>
                <a:gd name="T93" fmla="*/ 449 h 1794"/>
                <a:gd name="T94" fmla="*/ 1459 w 2849"/>
                <a:gd name="T95" fmla="*/ 466 h 1794"/>
                <a:gd name="T96" fmla="*/ 1587 w 2849"/>
                <a:gd name="T97" fmla="*/ 503 h 1794"/>
                <a:gd name="T98" fmla="*/ 1706 w 2849"/>
                <a:gd name="T99" fmla="*/ 556 h 1794"/>
                <a:gd name="T100" fmla="*/ 1816 w 2849"/>
                <a:gd name="T101" fmla="*/ 626 h 1794"/>
                <a:gd name="T102" fmla="*/ 1913 w 2849"/>
                <a:gd name="T103" fmla="*/ 711 h 1794"/>
                <a:gd name="T104" fmla="*/ 1998 w 2849"/>
                <a:gd name="T105" fmla="*/ 809 h 1794"/>
                <a:gd name="T106" fmla="*/ 2067 w 2849"/>
                <a:gd name="T107" fmla="*/ 917 h 1794"/>
                <a:gd name="T108" fmla="*/ 2122 w 2849"/>
                <a:gd name="T109" fmla="*/ 1037 h 1794"/>
                <a:gd name="T110" fmla="*/ 2158 w 2849"/>
                <a:gd name="T111" fmla="*/ 1164 h 1794"/>
                <a:gd name="T112" fmla="*/ 2175 w 2849"/>
                <a:gd name="T113" fmla="*/ 1299 h 1794"/>
                <a:gd name="T114" fmla="*/ 2400 w 2849"/>
                <a:gd name="T115" fmla="*/ 1794 h 179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849" h="1794">
                  <a:moveTo>
                    <a:pt x="2625" y="1345"/>
                  </a:moveTo>
                  <a:lnTo>
                    <a:pt x="2625" y="1345"/>
                  </a:lnTo>
                  <a:lnTo>
                    <a:pt x="2623" y="1311"/>
                  </a:lnTo>
                  <a:lnTo>
                    <a:pt x="2622" y="1276"/>
                  </a:lnTo>
                  <a:lnTo>
                    <a:pt x="2620" y="1242"/>
                  </a:lnTo>
                  <a:lnTo>
                    <a:pt x="2618" y="1208"/>
                  </a:lnTo>
                  <a:lnTo>
                    <a:pt x="2614" y="1174"/>
                  </a:lnTo>
                  <a:lnTo>
                    <a:pt x="2609" y="1141"/>
                  </a:lnTo>
                  <a:lnTo>
                    <a:pt x="2603" y="1106"/>
                  </a:lnTo>
                  <a:lnTo>
                    <a:pt x="2597" y="1075"/>
                  </a:lnTo>
                  <a:lnTo>
                    <a:pt x="2590" y="1041"/>
                  </a:lnTo>
                  <a:lnTo>
                    <a:pt x="2582" y="1008"/>
                  </a:lnTo>
                  <a:lnTo>
                    <a:pt x="2574" y="977"/>
                  </a:lnTo>
                  <a:lnTo>
                    <a:pt x="2564" y="945"/>
                  </a:lnTo>
                  <a:lnTo>
                    <a:pt x="2554" y="914"/>
                  </a:lnTo>
                  <a:lnTo>
                    <a:pt x="2543" y="882"/>
                  </a:lnTo>
                  <a:lnTo>
                    <a:pt x="2531" y="851"/>
                  </a:lnTo>
                  <a:lnTo>
                    <a:pt x="2518" y="822"/>
                  </a:lnTo>
                  <a:lnTo>
                    <a:pt x="2505" y="791"/>
                  </a:lnTo>
                  <a:lnTo>
                    <a:pt x="2491" y="762"/>
                  </a:lnTo>
                  <a:lnTo>
                    <a:pt x="2477" y="732"/>
                  </a:lnTo>
                  <a:lnTo>
                    <a:pt x="2462" y="704"/>
                  </a:lnTo>
                  <a:lnTo>
                    <a:pt x="2446" y="675"/>
                  </a:lnTo>
                  <a:lnTo>
                    <a:pt x="2430" y="647"/>
                  </a:lnTo>
                  <a:lnTo>
                    <a:pt x="2412" y="620"/>
                  </a:lnTo>
                  <a:lnTo>
                    <a:pt x="2394" y="593"/>
                  </a:lnTo>
                  <a:lnTo>
                    <a:pt x="2377" y="567"/>
                  </a:lnTo>
                  <a:lnTo>
                    <a:pt x="2357" y="540"/>
                  </a:lnTo>
                  <a:lnTo>
                    <a:pt x="2338" y="515"/>
                  </a:lnTo>
                  <a:lnTo>
                    <a:pt x="2318" y="489"/>
                  </a:lnTo>
                  <a:lnTo>
                    <a:pt x="2296" y="464"/>
                  </a:lnTo>
                  <a:lnTo>
                    <a:pt x="2275" y="440"/>
                  </a:lnTo>
                  <a:lnTo>
                    <a:pt x="2253" y="417"/>
                  </a:lnTo>
                  <a:lnTo>
                    <a:pt x="2230" y="393"/>
                  </a:lnTo>
                  <a:lnTo>
                    <a:pt x="2207" y="371"/>
                  </a:lnTo>
                  <a:lnTo>
                    <a:pt x="2183" y="350"/>
                  </a:lnTo>
                  <a:lnTo>
                    <a:pt x="2159" y="328"/>
                  </a:lnTo>
                  <a:lnTo>
                    <a:pt x="2135" y="307"/>
                  </a:lnTo>
                  <a:lnTo>
                    <a:pt x="2110" y="287"/>
                  </a:lnTo>
                  <a:lnTo>
                    <a:pt x="2084" y="267"/>
                  </a:lnTo>
                  <a:lnTo>
                    <a:pt x="2058" y="248"/>
                  </a:lnTo>
                  <a:lnTo>
                    <a:pt x="2031" y="229"/>
                  </a:lnTo>
                  <a:lnTo>
                    <a:pt x="2003" y="211"/>
                  </a:lnTo>
                  <a:lnTo>
                    <a:pt x="1976" y="195"/>
                  </a:lnTo>
                  <a:lnTo>
                    <a:pt x="1948" y="178"/>
                  </a:lnTo>
                  <a:lnTo>
                    <a:pt x="1920" y="162"/>
                  </a:lnTo>
                  <a:lnTo>
                    <a:pt x="1891" y="146"/>
                  </a:lnTo>
                  <a:lnTo>
                    <a:pt x="1862" y="132"/>
                  </a:lnTo>
                  <a:lnTo>
                    <a:pt x="1832" y="118"/>
                  </a:lnTo>
                  <a:lnTo>
                    <a:pt x="1803" y="105"/>
                  </a:lnTo>
                  <a:lnTo>
                    <a:pt x="1772" y="93"/>
                  </a:lnTo>
                  <a:lnTo>
                    <a:pt x="1741" y="81"/>
                  </a:lnTo>
                  <a:lnTo>
                    <a:pt x="1711" y="71"/>
                  </a:lnTo>
                  <a:lnTo>
                    <a:pt x="1679" y="60"/>
                  </a:lnTo>
                  <a:lnTo>
                    <a:pt x="1647" y="51"/>
                  </a:lnTo>
                  <a:lnTo>
                    <a:pt x="1615" y="43"/>
                  </a:lnTo>
                  <a:lnTo>
                    <a:pt x="1583" y="34"/>
                  </a:lnTo>
                  <a:lnTo>
                    <a:pt x="1550" y="27"/>
                  </a:lnTo>
                  <a:lnTo>
                    <a:pt x="1517" y="20"/>
                  </a:lnTo>
                  <a:lnTo>
                    <a:pt x="1484" y="15"/>
                  </a:lnTo>
                  <a:lnTo>
                    <a:pt x="1450" y="11"/>
                  </a:lnTo>
                  <a:lnTo>
                    <a:pt x="1417" y="7"/>
                  </a:lnTo>
                  <a:lnTo>
                    <a:pt x="1382" y="4"/>
                  </a:lnTo>
                  <a:lnTo>
                    <a:pt x="1348" y="1"/>
                  </a:lnTo>
                  <a:lnTo>
                    <a:pt x="1314" y="0"/>
                  </a:lnTo>
                  <a:lnTo>
                    <a:pt x="1278" y="0"/>
                  </a:lnTo>
                  <a:lnTo>
                    <a:pt x="1223" y="1"/>
                  </a:lnTo>
                  <a:lnTo>
                    <a:pt x="1167" y="4"/>
                  </a:lnTo>
                  <a:lnTo>
                    <a:pt x="1113" y="9"/>
                  </a:lnTo>
                  <a:lnTo>
                    <a:pt x="1060" y="18"/>
                  </a:lnTo>
                  <a:lnTo>
                    <a:pt x="1007" y="27"/>
                  </a:lnTo>
                  <a:lnTo>
                    <a:pt x="954" y="39"/>
                  </a:lnTo>
                  <a:lnTo>
                    <a:pt x="903" y="53"/>
                  </a:lnTo>
                  <a:lnTo>
                    <a:pt x="852" y="68"/>
                  </a:lnTo>
                  <a:lnTo>
                    <a:pt x="801" y="86"/>
                  </a:lnTo>
                  <a:lnTo>
                    <a:pt x="753" y="106"/>
                  </a:lnTo>
                  <a:lnTo>
                    <a:pt x="704" y="128"/>
                  </a:lnTo>
                  <a:lnTo>
                    <a:pt x="658" y="151"/>
                  </a:lnTo>
                  <a:lnTo>
                    <a:pt x="612" y="176"/>
                  </a:lnTo>
                  <a:lnTo>
                    <a:pt x="568" y="203"/>
                  </a:lnTo>
                  <a:lnTo>
                    <a:pt x="524" y="231"/>
                  </a:lnTo>
                  <a:lnTo>
                    <a:pt x="481" y="261"/>
                  </a:lnTo>
                  <a:lnTo>
                    <a:pt x="440" y="293"/>
                  </a:lnTo>
                  <a:lnTo>
                    <a:pt x="400" y="326"/>
                  </a:lnTo>
                  <a:lnTo>
                    <a:pt x="362" y="361"/>
                  </a:lnTo>
                  <a:lnTo>
                    <a:pt x="324" y="397"/>
                  </a:lnTo>
                  <a:lnTo>
                    <a:pt x="289" y="435"/>
                  </a:lnTo>
                  <a:lnTo>
                    <a:pt x="255" y="473"/>
                  </a:lnTo>
                  <a:lnTo>
                    <a:pt x="222" y="514"/>
                  </a:lnTo>
                  <a:lnTo>
                    <a:pt x="190" y="555"/>
                  </a:lnTo>
                  <a:lnTo>
                    <a:pt x="160" y="597"/>
                  </a:lnTo>
                  <a:lnTo>
                    <a:pt x="132" y="641"/>
                  </a:lnTo>
                  <a:lnTo>
                    <a:pt x="106" y="686"/>
                  </a:lnTo>
                  <a:lnTo>
                    <a:pt x="81" y="732"/>
                  </a:lnTo>
                  <a:lnTo>
                    <a:pt x="57" y="779"/>
                  </a:lnTo>
                  <a:lnTo>
                    <a:pt x="36" y="828"/>
                  </a:lnTo>
                  <a:lnTo>
                    <a:pt x="17" y="877"/>
                  </a:lnTo>
                  <a:lnTo>
                    <a:pt x="0" y="927"/>
                  </a:lnTo>
                  <a:lnTo>
                    <a:pt x="120" y="806"/>
                  </a:lnTo>
                  <a:lnTo>
                    <a:pt x="128" y="801"/>
                  </a:lnTo>
                  <a:lnTo>
                    <a:pt x="138" y="795"/>
                  </a:lnTo>
                  <a:lnTo>
                    <a:pt x="147" y="792"/>
                  </a:lnTo>
                  <a:lnTo>
                    <a:pt x="158" y="791"/>
                  </a:lnTo>
                  <a:lnTo>
                    <a:pt x="167" y="792"/>
                  </a:lnTo>
                  <a:lnTo>
                    <a:pt x="178" y="795"/>
                  </a:lnTo>
                  <a:lnTo>
                    <a:pt x="186" y="801"/>
                  </a:lnTo>
                  <a:lnTo>
                    <a:pt x="194" y="806"/>
                  </a:lnTo>
                  <a:lnTo>
                    <a:pt x="433" y="1045"/>
                  </a:lnTo>
                  <a:lnTo>
                    <a:pt x="446" y="1013"/>
                  </a:lnTo>
                  <a:lnTo>
                    <a:pt x="459" y="981"/>
                  </a:lnTo>
                  <a:lnTo>
                    <a:pt x="473" y="951"/>
                  </a:lnTo>
                  <a:lnTo>
                    <a:pt x="488" y="920"/>
                  </a:lnTo>
                  <a:lnTo>
                    <a:pt x="506" y="890"/>
                  </a:lnTo>
                  <a:lnTo>
                    <a:pt x="524" y="861"/>
                  </a:lnTo>
                  <a:lnTo>
                    <a:pt x="543" y="832"/>
                  </a:lnTo>
                  <a:lnTo>
                    <a:pt x="563" y="805"/>
                  </a:lnTo>
                  <a:lnTo>
                    <a:pt x="584" y="778"/>
                  </a:lnTo>
                  <a:lnTo>
                    <a:pt x="605" y="752"/>
                  </a:lnTo>
                  <a:lnTo>
                    <a:pt x="628" y="727"/>
                  </a:lnTo>
                  <a:lnTo>
                    <a:pt x="653" y="704"/>
                  </a:lnTo>
                  <a:lnTo>
                    <a:pt x="677" y="680"/>
                  </a:lnTo>
                  <a:lnTo>
                    <a:pt x="702" y="658"/>
                  </a:lnTo>
                  <a:lnTo>
                    <a:pt x="729" y="636"/>
                  </a:lnTo>
                  <a:lnTo>
                    <a:pt x="756" y="616"/>
                  </a:lnTo>
                  <a:lnTo>
                    <a:pt x="784" y="596"/>
                  </a:lnTo>
                  <a:lnTo>
                    <a:pt x="813" y="579"/>
                  </a:lnTo>
                  <a:lnTo>
                    <a:pt x="843" y="561"/>
                  </a:lnTo>
                  <a:lnTo>
                    <a:pt x="872" y="546"/>
                  </a:lnTo>
                  <a:lnTo>
                    <a:pt x="903" y="530"/>
                  </a:lnTo>
                  <a:lnTo>
                    <a:pt x="935" y="516"/>
                  </a:lnTo>
                  <a:lnTo>
                    <a:pt x="967" y="504"/>
                  </a:lnTo>
                  <a:lnTo>
                    <a:pt x="1000" y="492"/>
                  </a:lnTo>
                  <a:lnTo>
                    <a:pt x="1033" y="482"/>
                  </a:lnTo>
                  <a:lnTo>
                    <a:pt x="1066" y="473"/>
                  </a:lnTo>
                  <a:lnTo>
                    <a:pt x="1100" y="465"/>
                  </a:lnTo>
                  <a:lnTo>
                    <a:pt x="1136" y="459"/>
                  </a:lnTo>
                  <a:lnTo>
                    <a:pt x="1171" y="455"/>
                  </a:lnTo>
                  <a:lnTo>
                    <a:pt x="1206" y="451"/>
                  </a:lnTo>
                  <a:lnTo>
                    <a:pt x="1242" y="449"/>
                  </a:lnTo>
                  <a:lnTo>
                    <a:pt x="1278" y="448"/>
                  </a:lnTo>
                  <a:lnTo>
                    <a:pt x="1324" y="449"/>
                  </a:lnTo>
                  <a:lnTo>
                    <a:pt x="1371" y="452"/>
                  </a:lnTo>
                  <a:lnTo>
                    <a:pt x="1415" y="458"/>
                  </a:lnTo>
                  <a:lnTo>
                    <a:pt x="1459" y="466"/>
                  </a:lnTo>
                  <a:lnTo>
                    <a:pt x="1503" y="476"/>
                  </a:lnTo>
                  <a:lnTo>
                    <a:pt x="1545" y="489"/>
                  </a:lnTo>
                  <a:lnTo>
                    <a:pt x="1587" y="503"/>
                  </a:lnTo>
                  <a:lnTo>
                    <a:pt x="1628" y="518"/>
                  </a:lnTo>
                  <a:lnTo>
                    <a:pt x="1668" y="536"/>
                  </a:lnTo>
                  <a:lnTo>
                    <a:pt x="1706" y="556"/>
                  </a:lnTo>
                  <a:lnTo>
                    <a:pt x="1744" y="577"/>
                  </a:lnTo>
                  <a:lnTo>
                    <a:pt x="1780" y="601"/>
                  </a:lnTo>
                  <a:lnTo>
                    <a:pt x="1816" y="626"/>
                  </a:lnTo>
                  <a:lnTo>
                    <a:pt x="1850" y="653"/>
                  </a:lnTo>
                  <a:lnTo>
                    <a:pt x="1882" y="681"/>
                  </a:lnTo>
                  <a:lnTo>
                    <a:pt x="1913" y="711"/>
                  </a:lnTo>
                  <a:lnTo>
                    <a:pt x="1943" y="742"/>
                  </a:lnTo>
                  <a:lnTo>
                    <a:pt x="1970" y="775"/>
                  </a:lnTo>
                  <a:lnTo>
                    <a:pt x="1998" y="809"/>
                  </a:lnTo>
                  <a:lnTo>
                    <a:pt x="2022" y="843"/>
                  </a:lnTo>
                  <a:lnTo>
                    <a:pt x="2046" y="880"/>
                  </a:lnTo>
                  <a:lnTo>
                    <a:pt x="2067" y="917"/>
                  </a:lnTo>
                  <a:lnTo>
                    <a:pt x="2087" y="956"/>
                  </a:lnTo>
                  <a:lnTo>
                    <a:pt x="2105" y="995"/>
                  </a:lnTo>
                  <a:lnTo>
                    <a:pt x="2122" y="1037"/>
                  </a:lnTo>
                  <a:lnTo>
                    <a:pt x="2136" y="1078"/>
                  </a:lnTo>
                  <a:lnTo>
                    <a:pt x="2148" y="1121"/>
                  </a:lnTo>
                  <a:lnTo>
                    <a:pt x="2158" y="1164"/>
                  </a:lnTo>
                  <a:lnTo>
                    <a:pt x="2165" y="1208"/>
                  </a:lnTo>
                  <a:lnTo>
                    <a:pt x="2171" y="1254"/>
                  </a:lnTo>
                  <a:lnTo>
                    <a:pt x="2175" y="1299"/>
                  </a:lnTo>
                  <a:lnTo>
                    <a:pt x="2176" y="1345"/>
                  </a:lnTo>
                  <a:lnTo>
                    <a:pt x="1952" y="1345"/>
                  </a:lnTo>
                  <a:lnTo>
                    <a:pt x="2400" y="1794"/>
                  </a:lnTo>
                  <a:lnTo>
                    <a:pt x="2849" y="1345"/>
                  </a:lnTo>
                  <a:lnTo>
                    <a:pt x="2625" y="134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325" name="WordArt 9">
            <a:extLst>
              <a:ext uri="{FF2B5EF4-FFF2-40B4-BE49-F238E27FC236}">
                <a16:creationId xmlns:a16="http://schemas.microsoft.com/office/drawing/2014/main" id="{7319C703-2B19-44C0-9C68-C59105C67D5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3544888" y="2808287"/>
            <a:ext cx="2414588" cy="22844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Up">
              <a:avLst>
                <a:gd name="adj" fmla="val 13041411"/>
              </a:avLst>
            </a:prstTxWarp>
          </a:bodyPr>
          <a:lstStyle/>
          <a:p>
            <a:pPr algn="ctr"/>
            <a:r>
              <a:rPr lang="zh-CN" altLang="en-US" sz="800" kern="1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突出创新</a:t>
            </a:r>
          </a:p>
        </p:txBody>
      </p:sp>
      <p:sp>
        <p:nvSpPr>
          <p:cNvPr id="56326" name="WordArt 10">
            <a:extLst>
              <a:ext uri="{FF2B5EF4-FFF2-40B4-BE49-F238E27FC236}">
                <a16:creationId xmlns:a16="http://schemas.microsoft.com/office/drawing/2014/main" id="{7B576DB4-C2DF-432D-9A73-176CEE028BD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-5400000">
            <a:off x="3132138" y="2925763"/>
            <a:ext cx="2130425" cy="19843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Up">
              <a:avLst>
                <a:gd name="adj" fmla="val 12275980"/>
              </a:avLst>
            </a:prstTxWarp>
          </a:bodyPr>
          <a:lstStyle/>
          <a:p>
            <a:pPr algn="ctr"/>
            <a:r>
              <a:rPr lang="zh-CN" altLang="en-US" sz="800" kern="1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加强实践</a:t>
            </a:r>
          </a:p>
        </p:txBody>
      </p:sp>
      <p:sp>
        <p:nvSpPr>
          <p:cNvPr id="56327" name="Line 11">
            <a:extLst>
              <a:ext uri="{FF2B5EF4-FFF2-40B4-BE49-F238E27FC236}">
                <a16:creationId xmlns:a16="http://schemas.microsoft.com/office/drawing/2014/main" id="{D8D41F8D-C777-45CC-8FFE-1AA385DE92D6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6280150" y="3916363"/>
            <a:ext cx="2108200" cy="0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ysDot"/>
            <a:round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8" name="WordArt 12">
            <a:extLst>
              <a:ext uri="{FF2B5EF4-FFF2-40B4-BE49-F238E27FC236}">
                <a16:creationId xmlns:a16="http://schemas.microsoft.com/office/drawing/2014/main" id="{A7E0F986-4B56-4414-B9C3-981F7F88077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422525" y="1738313"/>
            <a:ext cx="4298950" cy="39941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Up">
              <a:avLst>
                <a:gd name="adj" fmla="val 12572907"/>
              </a:avLst>
            </a:prstTxWarp>
          </a:bodyPr>
          <a:lstStyle/>
          <a:p>
            <a:pPr algn="ctr"/>
            <a:r>
              <a:rPr lang="zh-CN" altLang="en-US" sz="800" kern="1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以参加训练项目和竞赛促进科研能力的发展</a:t>
            </a:r>
          </a:p>
        </p:txBody>
      </p:sp>
      <p:sp>
        <p:nvSpPr>
          <p:cNvPr id="542733" name="AutoShape 13">
            <a:extLst>
              <a:ext uri="{FF2B5EF4-FFF2-40B4-BE49-F238E27FC236}">
                <a16:creationId xmlns:a16="http://schemas.microsoft.com/office/drawing/2014/main" id="{11AA7B90-266C-4C13-9413-FC3D15B06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3502025"/>
            <a:ext cx="2087562" cy="35877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i="0" dirty="0">
                <a:solidFill>
                  <a:schemeClr val="bg1"/>
                </a:solidFill>
                <a:sym typeface="+mn-ea"/>
              </a:rPr>
              <a:t>工程训练主题竞赛</a:t>
            </a:r>
          </a:p>
        </p:txBody>
      </p:sp>
      <p:sp>
        <p:nvSpPr>
          <p:cNvPr id="542734" name="AutoShape 14">
            <a:extLst>
              <a:ext uri="{FF2B5EF4-FFF2-40B4-BE49-F238E27FC236}">
                <a16:creationId xmlns:a16="http://schemas.microsoft.com/office/drawing/2014/main" id="{A1D01615-DB36-4617-A370-54F7237AF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3500438"/>
            <a:ext cx="1704975" cy="35877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i="0" dirty="0">
                <a:solidFill>
                  <a:schemeClr val="bg1"/>
                </a:solidFill>
                <a:sym typeface="+mn-ea"/>
              </a:rPr>
              <a:t>暑期项目创新课</a:t>
            </a:r>
          </a:p>
        </p:txBody>
      </p:sp>
      <p:sp>
        <p:nvSpPr>
          <p:cNvPr id="56331" name="Line 15">
            <a:extLst>
              <a:ext uri="{FF2B5EF4-FFF2-40B4-BE49-F238E27FC236}">
                <a16:creationId xmlns:a16="http://schemas.microsoft.com/office/drawing/2014/main" id="{A5375CC8-D95A-4583-B3E9-73C53FAEA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" y="3914775"/>
            <a:ext cx="2278063" cy="0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ysDot"/>
            <a:round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2" name="Oval 16">
            <a:extLst>
              <a:ext uri="{FF2B5EF4-FFF2-40B4-BE49-F238E27FC236}">
                <a16:creationId xmlns:a16="http://schemas.microsoft.com/office/drawing/2014/main" id="{FEBC8163-51D5-4610-813B-4F37EBD42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5876925"/>
            <a:ext cx="2593975" cy="504825"/>
          </a:xfrm>
          <a:prstGeom prst="ellipse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en-US" sz="1800" b="0"/>
          </a:p>
        </p:txBody>
      </p:sp>
      <p:sp>
        <p:nvSpPr>
          <p:cNvPr id="56333" name="Rectangle 17">
            <a:extLst>
              <a:ext uri="{FF2B5EF4-FFF2-40B4-BE49-F238E27FC236}">
                <a16:creationId xmlns:a16="http://schemas.microsoft.com/office/drawing/2014/main" id="{CE0BB4C4-DD49-4F6A-8759-A13A8D91C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3" y="3976688"/>
            <a:ext cx="24923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200" b="0" i="0">
                <a:solidFill>
                  <a:srgbClr val="000000"/>
                </a:solidFill>
              </a:rPr>
              <a:t>走</a:t>
            </a:r>
            <a:r>
              <a:rPr lang="en-US" altLang="zh-CN" sz="1200" b="0" i="0">
                <a:solidFill>
                  <a:srgbClr val="000000"/>
                </a:solidFill>
              </a:rPr>
              <a:t>S</a:t>
            </a:r>
            <a:r>
              <a:rPr lang="zh-CN" altLang="en-US" sz="1200" b="0" i="0">
                <a:solidFill>
                  <a:srgbClr val="000000"/>
                </a:solidFill>
              </a:rPr>
              <a:t>形无碳小车</a:t>
            </a:r>
            <a:endParaRPr lang="en-US" altLang="zh-CN" sz="1200" b="0" i="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200" b="0" i="0">
                <a:solidFill>
                  <a:srgbClr val="000000"/>
                </a:solidFill>
              </a:rPr>
              <a:t>走</a:t>
            </a:r>
            <a:r>
              <a:rPr lang="en-US" altLang="zh-CN" sz="1200" b="0" i="0">
                <a:solidFill>
                  <a:srgbClr val="000000"/>
                </a:solidFill>
              </a:rPr>
              <a:t>8</a:t>
            </a:r>
            <a:r>
              <a:rPr lang="zh-CN" altLang="en-US" sz="1200" b="0" i="0">
                <a:solidFill>
                  <a:srgbClr val="000000"/>
                </a:solidFill>
              </a:rPr>
              <a:t>字形无碳小车</a:t>
            </a:r>
            <a:endParaRPr lang="en-US" altLang="zh-CN" sz="1200" b="0" i="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200" b="0" i="0">
                <a:solidFill>
                  <a:srgbClr val="000000"/>
                </a:solidFill>
              </a:rPr>
              <a:t>给定轨迹的斯特林低碳小车</a:t>
            </a:r>
            <a:endParaRPr lang="en-US" altLang="zh-CN" sz="1200" b="0" i="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1200" b="0" i="0">
                <a:solidFill>
                  <a:srgbClr val="000000"/>
                </a:solidFill>
              </a:rPr>
              <a:t>——</a:t>
            </a:r>
            <a:r>
              <a:rPr lang="zh-CN" altLang="en-US" sz="1200" b="0" i="0">
                <a:solidFill>
                  <a:srgbClr val="000000"/>
                </a:solidFill>
              </a:rPr>
              <a:t>浙江大学校赛、浙江省省赛和</a:t>
            </a: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200" b="0" i="0">
                <a:solidFill>
                  <a:srgbClr val="000000"/>
                </a:solidFill>
              </a:rPr>
              <a:t>教育部高教司国赛</a:t>
            </a:r>
          </a:p>
        </p:txBody>
      </p:sp>
      <p:sp>
        <p:nvSpPr>
          <p:cNvPr id="56334" name="Rectangle 18">
            <a:extLst>
              <a:ext uri="{FF2B5EF4-FFF2-40B4-BE49-F238E27FC236}">
                <a16:creationId xmlns:a16="http://schemas.microsoft.com/office/drawing/2014/main" id="{D264AE3F-70D3-4316-AF06-65C212B9B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3976688"/>
            <a:ext cx="2073275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1200" b="0" i="0">
                <a:solidFill>
                  <a:srgbClr val="000000"/>
                </a:solidFill>
              </a:rPr>
              <a:t>3D</a:t>
            </a:r>
            <a:r>
              <a:rPr lang="zh-CN" altLang="en-US" sz="1200" b="0" i="0">
                <a:solidFill>
                  <a:srgbClr val="000000"/>
                </a:solidFill>
              </a:rPr>
              <a:t>打印机及应用的设计制作</a:t>
            </a: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200" b="0" i="0">
                <a:solidFill>
                  <a:srgbClr val="000000"/>
                </a:solidFill>
              </a:rPr>
              <a:t>斯特林小车设计制作</a:t>
            </a:r>
            <a:endParaRPr lang="en-US" altLang="zh-CN" sz="1200" b="0" i="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200" b="0" i="0">
                <a:solidFill>
                  <a:srgbClr val="000000"/>
                </a:solidFill>
              </a:rPr>
              <a:t>各种节能小车的设计制作</a:t>
            </a:r>
            <a:endParaRPr lang="en-US" altLang="zh-CN" sz="1200" b="0" i="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200" b="0" i="0">
                <a:solidFill>
                  <a:srgbClr val="000000"/>
                </a:solidFill>
              </a:rPr>
              <a:t>飞行器等新奇产品设计制作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2">
            <a:extLst>
              <a:ext uri="{FF2B5EF4-FFF2-40B4-BE49-F238E27FC236}">
                <a16:creationId xmlns:a16="http://schemas.microsoft.com/office/drawing/2014/main" id="{35DCC1E1-290C-4D90-97A4-4FA8875F8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01800"/>
            <a:ext cx="4103687" cy="4137025"/>
          </a:xfrm>
          <a:prstGeom prst="roundRect">
            <a:avLst>
              <a:gd name="adj" fmla="val 1819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en-US" sz="1600" b="0" i="0">
              <a:solidFill>
                <a:schemeClr val="bg1"/>
              </a:solidFill>
            </a:endParaRPr>
          </a:p>
        </p:txBody>
      </p:sp>
      <p:sp>
        <p:nvSpPr>
          <p:cNvPr id="57347" name="AutoShape 3">
            <a:extLst>
              <a:ext uri="{FF2B5EF4-FFF2-40B4-BE49-F238E27FC236}">
                <a16:creationId xmlns:a16="http://schemas.microsoft.com/office/drawing/2014/main" id="{CBB4E002-F213-4D43-8918-AAAC1B80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879600"/>
            <a:ext cx="3786187" cy="3784600"/>
          </a:xfrm>
          <a:prstGeom prst="roundRect">
            <a:avLst>
              <a:gd name="adj" fmla="val 1343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en-US" altLang="zh-CN" sz="1800" b="0"/>
          </a:p>
        </p:txBody>
      </p:sp>
      <p:sp>
        <p:nvSpPr>
          <p:cNvPr id="540677" name="AutoShape 5">
            <a:extLst>
              <a:ext uri="{FF2B5EF4-FFF2-40B4-BE49-F238E27FC236}">
                <a16:creationId xmlns:a16="http://schemas.microsoft.com/office/drawing/2014/main" id="{C70E99B5-EE84-4A1C-A5FC-7208491D7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8" y="2205038"/>
            <a:ext cx="3679825" cy="508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i="0" dirty="0">
                <a:solidFill>
                  <a:schemeClr val="bg1"/>
                </a:solidFill>
                <a:sym typeface="+mn-ea"/>
              </a:rPr>
              <a:t>深入工程项目  强化科研能力</a:t>
            </a:r>
          </a:p>
        </p:txBody>
      </p:sp>
      <p:sp>
        <p:nvSpPr>
          <p:cNvPr id="10246" name="AutoShape 6">
            <a:extLst>
              <a:ext uri="{FF2B5EF4-FFF2-40B4-BE49-F238E27FC236}">
                <a16:creationId xmlns:a16="http://schemas.microsoft.com/office/drawing/2014/main" id="{F57AC750-577E-4743-887B-18601E799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2997200"/>
            <a:ext cx="3816350" cy="25193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defRPr/>
            </a:pPr>
            <a:r>
              <a:rPr lang="en-US" altLang="zh-CN" sz="1600" b="0" i="0" dirty="0">
                <a:solidFill>
                  <a:srgbClr val="000000"/>
                </a:solidFill>
                <a:sym typeface="+mn-ea"/>
              </a:rPr>
              <a:t>——</a:t>
            </a:r>
            <a:r>
              <a:rPr lang="zh-CN" altLang="en-US" sz="1600" b="0" i="0" dirty="0">
                <a:solidFill>
                  <a:srgbClr val="000000"/>
                </a:solidFill>
                <a:sym typeface="+mn-ea"/>
              </a:rPr>
              <a:t>构建继续深造或工作的基本能力培养的发展通道</a:t>
            </a:r>
            <a:endParaRPr lang="en-US" altLang="zh-CN" sz="1600" b="0" i="0" dirty="0">
              <a:solidFill>
                <a:srgbClr val="000000"/>
              </a:solidFill>
              <a:sym typeface="+mn-ea"/>
            </a:endParaRPr>
          </a:p>
          <a:p>
            <a:pPr marL="357505" indent="-357505"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0" i="0" dirty="0">
                <a:solidFill>
                  <a:srgbClr val="000000"/>
                </a:solidFill>
                <a:sym typeface="+mn-ea"/>
              </a:rPr>
              <a:t>自己立题或导师立题的</a:t>
            </a:r>
            <a:r>
              <a:rPr lang="en-US" altLang="zh-CN" sz="1600" b="0" i="0" dirty="0">
                <a:solidFill>
                  <a:srgbClr val="000000"/>
                </a:solidFill>
                <a:sym typeface="+mn-ea"/>
              </a:rPr>
              <a:t>SRTP</a:t>
            </a:r>
            <a:r>
              <a:rPr lang="zh-CN" altLang="en-US" sz="1600" b="0" i="0" dirty="0">
                <a:solidFill>
                  <a:srgbClr val="000000"/>
                </a:solidFill>
                <a:sym typeface="+mn-ea"/>
              </a:rPr>
              <a:t>项目。</a:t>
            </a:r>
            <a:endParaRPr lang="en-US" altLang="zh-CN" sz="1600" b="0" i="0" dirty="0">
              <a:solidFill>
                <a:srgbClr val="000000"/>
              </a:solidFill>
              <a:sym typeface="+mn-ea"/>
            </a:endParaRPr>
          </a:p>
          <a:p>
            <a:pPr marL="357505" indent="-357505"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0" i="0" dirty="0">
                <a:solidFill>
                  <a:srgbClr val="000000"/>
                </a:solidFill>
                <a:sym typeface="+mn-ea"/>
              </a:rPr>
              <a:t>参加的大学生创新、创业竞赛项目。</a:t>
            </a:r>
            <a:endParaRPr lang="en-US" altLang="zh-CN" sz="1600" b="0" i="0" dirty="0">
              <a:solidFill>
                <a:srgbClr val="000000"/>
              </a:solidFill>
              <a:sym typeface="+mn-ea"/>
            </a:endParaRPr>
          </a:p>
          <a:p>
            <a:pPr marL="357505" indent="-357505"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0" i="0" dirty="0">
                <a:solidFill>
                  <a:srgbClr val="000000"/>
                </a:solidFill>
                <a:sym typeface="+mn-ea"/>
              </a:rPr>
              <a:t>具有新颖性各类创意的探讨、实施。</a:t>
            </a:r>
            <a:endParaRPr lang="en-US" altLang="zh-CN" sz="1600" b="0" i="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57350" name="Rectangle 4">
            <a:extLst>
              <a:ext uri="{FF2B5EF4-FFF2-40B4-BE49-F238E27FC236}">
                <a16:creationId xmlns:a16="http://schemas.microsoft.com/office/drawing/2014/main" id="{E8CB20C6-B3DF-471B-9DF2-123FCCB4F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61938"/>
            <a:ext cx="900112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320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课程外的提升及发展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EA52E82-E2F9-41D2-A454-A7D02FFD1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1822450"/>
            <a:ext cx="5484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课程目的及意义</a:t>
            </a: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B4B153C3-62FF-4674-B7B6-01627259A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2708275"/>
            <a:ext cx="5484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主要教学内容</a:t>
            </a: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AA126965-3116-480A-BC67-3678AC287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0300" y="3667125"/>
            <a:ext cx="5484813" cy="914400"/>
          </a:xfrm>
        </p:spPr>
        <p:txBody>
          <a:bodyPr/>
          <a:lstStyle/>
          <a:p>
            <a:pPr marL="457200" indent="-457200" eaLnBrk="1" hangingPunct="1">
              <a:buFont typeface="Wingdings" pitchFamily="2" charset="2"/>
              <a:buChar char="n"/>
              <a:defRPr/>
            </a:pPr>
            <a:r>
              <a:rPr lang="zh-CN" altLang="en-US" sz="2800" kern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教学及考核方式</a:t>
            </a:r>
          </a:p>
        </p:txBody>
      </p:sp>
      <p:sp>
        <p:nvSpPr>
          <p:cNvPr id="58373" name="Rectangle 2">
            <a:extLst>
              <a:ext uri="{FF2B5EF4-FFF2-40B4-BE49-F238E27FC236}">
                <a16:creationId xmlns:a16="http://schemas.microsoft.com/office/drawing/2014/main" id="{1080AD3B-D1B8-47FD-A8F3-B9C481EE1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8" y="4581525"/>
            <a:ext cx="5484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安全实习教育</a:t>
            </a:r>
          </a:p>
        </p:txBody>
      </p:sp>
      <p:sp>
        <p:nvSpPr>
          <p:cNvPr id="58374" name="Rectangle 2">
            <a:extLst>
              <a:ext uri="{FF2B5EF4-FFF2-40B4-BE49-F238E27FC236}">
                <a16:creationId xmlns:a16="http://schemas.microsoft.com/office/drawing/2014/main" id="{AD028EAC-8C4F-4EBA-B2CE-789E51B1F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6675"/>
            <a:ext cx="5484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3600" i="0">
                <a:solidFill>
                  <a:schemeClr val="bg1"/>
                </a:solidFill>
                <a:ea typeface="黑体" panose="02010609060101010101" pitchFamily="49" charset="-122"/>
              </a:rPr>
              <a:t>导论主题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4">
            <a:extLst>
              <a:ext uri="{FF2B5EF4-FFF2-40B4-BE49-F238E27FC236}">
                <a16:creationId xmlns:a16="http://schemas.microsoft.com/office/drawing/2014/main" id="{E1CBB80E-3EFB-4B6E-A9DB-96C5C419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700213"/>
            <a:ext cx="7881937" cy="479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燕尾形 8">
            <a:extLst>
              <a:ext uri="{FF2B5EF4-FFF2-40B4-BE49-F238E27FC236}">
                <a16:creationId xmlns:a16="http://schemas.microsoft.com/office/drawing/2014/main" id="{6DBDAEDA-3DEC-42F5-AF41-EDD5271FC309}"/>
              </a:ext>
            </a:extLst>
          </p:cNvPr>
          <p:cNvSpPr/>
          <p:nvPr/>
        </p:nvSpPr>
        <p:spPr>
          <a:xfrm>
            <a:off x="230188" y="3965575"/>
            <a:ext cx="539750" cy="465138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142BB792-87BC-444E-8C68-34ED441A8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15888"/>
            <a:ext cx="6048375" cy="914400"/>
          </a:xfrm>
        </p:spPr>
        <p:txBody>
          <a:bodyPr/>
          <a:lstStyle/>
          <a:p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604E60EE-BDA5-4BCE-947E-6275E2512C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1141413"/>
            <a:ext cx="2952750" cy="50482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线上资源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20">
            <a:extLst>
              <a:ext uri="{FF2B5EF4-FFF2-40B4-BE49-F238E27FC236}">
                <a16:creationId xmlns:a16="http://schemas.microsoft.com/office/drawing/2014/main" id="{849BF091-86B8-4EB7-B2D0-84EFB23C3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1125538"/>
            <a:ext cx="8037512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>
            <a:extLst>
              <a:ext uri="{FF2B5EF4-FFF2-40B4-BE49-F238E27FC236}">
                <a16:creationId xmlns:a16="http://schemas.microsoft.com/office/drawing/2014/main" id="{9FC4973E-58B9-4C6C-8399-DF08B10E7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888" y="44450"/>
            <a:ext cx="6265862" cy="914400"/>
          </a:xfrm>
        </p:spPr>
        <p:txBody>
          <a:bodyPr/>
          <a:lstStyle/>
          <a:p>
            <a:pPr algn="ctr"/>
            <a:r>
              <a:rPr lang="zh-CN" altLang="en-US" sz="3200"/>
              <a:t>各训练项目的安排和离线预习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961D2B21-4177-4AAC-AD1F-FBC5C91A23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9525" y="1052513"/>
            <a:ext cx="2952750" cy="50482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分组进行、按表轮换</a:t>
            </a:r>
          </a:p>
        </p:txBody>
      </p:sp>
      <p:pic>
        <p:nvPicPr>
          <p:cNvPr id="60421" name="图片 23">
            <a:extLst>
              <a:ext uri="{FF2B5EF4-FFF2-40B4-BE49-F238E27FC236}">
                <a16:creationId xmlns:a16="http://schemas.microsoft.com/office/drawing/2014/main" id="{9EEC8339-F69B-4BD5-AEB3-7CA0B2432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/>
          <a:stretch>
            <a:fillRect/>
          </a:stretch>
        </p:blipFill>
        <p:spPr bwMode="auto">
          <a:xfrm>
            <a:off x="539750" y="3551238"/>
            <a:ext cx="368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Rectangle 2">
            <a:extLst>
              <a:ext uri="{FF2B5EF4-FFF2-40B4-BE49-F238E27FC236}">
                <a16:creationId xmlns:a16="http://schemas.microsoft.com/office/drawing/2014/main" id="{8D943DCE-1EEE-4C3B-A98A-6F5B2B774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644900"/>
            <a:ext cx="125888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标有</a:t>
            </a:r>
            <a:endParaRPr lang="en-US" altLang="zh-CN" sz="1400" i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框的训练项目，有离线</a:t>
            </a:r>
            <a:r>
              <a:rPr lang="en-US" altLang="zh-CN" sz="1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书面</a:t>
            </a:r>
            <a:r>
              <a:rPr lang="en-US" altLang="zh-CN" sz="1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优盘</a:t>
            </a:r>
            <a:r>
              <a:rPr lang="en-US" altLang="zh-CN" sz="1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预习作业的要求。</a:t>
            </a:r>
            <a:r>
              <a:rPr lang="zh-CN" altLang="en-US" sz="1400" i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在线下实践时携带来！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4FB60660-C74C-47C9-B278-BE9821C41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19A5D023-1507-4749-A003-9BD49BEB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" y="1196975"/>
            <a:ext cx="9074150" cy="56165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29">
            <a:extLst>
              <a:ext uri="{FF2B5EF4-FFF2-40B4-BE49-F238E27FC236}">
                <a16:creationId xmlns:a16="http://schemas.microsoft.com/office/drawing/2014/main" id="{2DD3CC7D-5868-4A62-93FE-74A7290F3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198563"/>
            <a:ext cx="451167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图片 2">
            <a:extLst>
              <a:ext uri="{FF2B5EF4-FFF2-40B4-BE49-F238E27FC236}">
                <a16:creationId xmlns:a16="http://schemas.microsoft.com/office/drawing/2014/main" id="{D5D77CBA-C085-4B3A-AC1D-553F59A7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196975"/>
            <a:ext cx="4500562" cy="554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>
            <a:extLst>
              <a:ext uri="{FF2B5EF4-FFF2-40B4-BE49-F238E27FC236}">
                <a16:creationId xmlns:a16="http://schemas.microsoft.com/office/drawing/2014/main" id="{6A05B89D-B5EE-44D6-B1D7-ADBAAE847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线上线下结合的教学与考核</a:t>
            </a:r>
          </a:p>
        </p:txBody>
      </p:sp>
      <p:sp>
        <p:nvSpPr>
          <p:cNvPr id="54277" name="椭圆 2">
            <a:extLst>
              <a:ext uri="{FF2B5EF4-FFF2-40B4-BE49-F238E27FC236}">
                <a16:creationId xmlns:a16="http://schemas.microsoft.com/office/drawing/2014/main" id="{2603D68C-6C72-4CA1-806A-271DC59AC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700213"/>
            <a:ext cx="936625" cy="433387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cxnSp>
        <p:nvCxnSpPr>
          <p:cNvPr id="54278" name="直接箭头连接符 4">
            <a:extLst>
              <a:ext uri="{FF2B5EF4-FFF2-40B4-BE49-F238E27FC236}">
                <a16:creationId xmlns:a16="http://schemas.microsoft.com/office/drawing/2014/main" id="{8D66BFC3-43D7-4719-AFEF-EB44D01478A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58888" y="1916113"/>
            <a:ext cx="1728787" cy="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279" name="圆角矩形 5">
            <a:extLst>
              <a:ext uri="{FF2B5EF4-FFF2-40B4-BE49-F238E27FC236}">
                <a16:creationId xmlns:a16="http://schemas.microsoft.com/office/drawing/2014/main" id="{E4B4343D-9146-4D56-815C-65FB78EF0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2060575"/>
            <a:ext cx="431800" cy="936625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cxnSp>
        <p:nvCxnSpPr>
          <p:cNvPr id="54280" name="直接箭头连接符 8">
            <a:extLst>
              <a:ext uri="{FF2B5EF4-FFF2-40B4-BE49-F238E27FC236}">
                <a16:creationId xmlns:a16="http://schemas.microsoft.com/office/drawing/2014/main" id="{5F317C75-2187-4762-B468-BD23A1D816B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258888" y="2492375"/>
            <a:ext cx="1081087" cy="793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281" name="圆角矩形 10">
            <a:extLst>
              <a:ext uri="{FF2B5EF4-FFF2-40B4-BE49-F238E27FC236}">
                <a16:creationId xmlns:a16="http://schemas.microsoft.com/office/drawing/2014/main" id="{FA123F49-09D2-4ACD-9AA7-728D0E00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4479925"/>
            <a:ext cx="576263" cy="341313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cxnSp>
        <p:nvCxnSpPr>
          <p:cNvPr id="54282" name="直接箭头连接符 11">
            <a:extLst>
              <a:ext uri="{FF2B5EF4-FFF2-40B4-BE49-F238E27FC236}">
                <a16:creationId xmlns:a16="http://schemas.microsoft.com/office/drawing/2014/main" id="{4C9413C4-D8BE-4C80-BB6B-8CB6E0FDAB0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67400" y="4300538"/>
            <a:ext cx="2376488" cy="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3" name="直接箭头连接符 13">
            <a:extLst>
              <a:ext uri="{FF2B5EF4-FFF2-40B4-BE49-F238E27FC236}">
                <a16:creationId xmlns:a16="http://schemas.microsoft.com/office/drawing/2014/main" id="{3F330C4F-6E20-4343-8B1C-AD3B8883BF9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67400" y="5013325"/>
            <a:ext cx="2376488" cy="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4" name="直接箭头连接符 15">
            <a:extLst>
              <a:ext uri="{FF2B5EF4-FFF2-40B4-BE49-F238E27FC236}">
                <a16:creationId xmlns:a16="http://schemas.microsoft.com/office/drawing/2014/main" id="{3DF146AA-FF2A-4484-A53A-29B2745DFF7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16688" y="4652963"/>
            <a:ext cx="1655762" cy="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285" name="椭圆 24">
            <a:extLst>
              <a:ext uri="{FF2B5EF4-FFF2-40B4-BE49-F238E27FC236}">
                <a16:creationId xmlns:a16="http://schemas.microsoft.com/office/drawing/2014/main" id="{9FC6EF68-AA7E-4C2F-AAA5-067D9A5D7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941888"/>
            <a:ext cx="142875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54286" name="椭圆 25">
            <a:extLst>
              <a:ext uri="{FF2B5EF4-FFF2-40B4-BE49-F238E27FC236}">
                <a16:creationId xmlns:a16="http://schemas.microsoft.com/office/drawing/2014/main" id="{166A3AAD-EF8A-4D31-B836-B50C8B39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227513"/>
            <a:ext cx="142875" cy="1444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54287" name="椭圆 27">
            <a:extLst>
              <a:ext uri="{FF2B5EF4-FFF2-40B4-BE49-F238E27FC236}">
                <a16:creationId xmlns:a16="http://schemas.microsoft.com/office/drawing/2014/main" id="{A66D338D-D85B-4176-92EB-46069424D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581525"/>
            <a:ext cx="144463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54288" name="矩形 22">
            <a:extLst>
              <a:ext uri="{FF2B5EF4-FFF2-40B4-BE49-F238E27FC236}">
                <a16:creationId xmlns:a16="http://schemas.microsoft.com/office/drawing/2014/main" id="{A8AD5A51-ABF5-4418-AC41-A0C649E94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888" y="461010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实践操作视频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 animBg="1"/>
      <p:bldP spid="54279" grpId="0" animBg="1"/>
      <p:bldP spid="54281" grpId="0" animBg="1"/>
      <p:bldP spid="54285" grpId="0" animBg="1"/>
      <p:bldP spid="54286" grpId="0" animBg="1"/>
      <p:bldP spid="54287" grpId="0" animBg="1"/>
      <p:bldP spid="542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31">
            <a:extLst>
              <a:ext uri="{FF2B5EF4-FFF2-40B4-BE49-F238E27FC236}">
                <a16:creationId xmlns:a16="http://schemas.microsoft.com/office/drawing/2014/main" id="{06FC1847-5560-4C63-B555-4CA14D9EF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198563"/>
            <a:ext cx="451167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>
            <a:extLst>
              <a:ext uri="{FF2B5EF4-FFF2-40B4-BE49-F238E27FC236}">
                <a16:creationId xmlns:a16="http://schemas.microsoft.com/office/drawing/2014/main" id="{81BC65CF-59BE-4560-BC77-D27D0E33D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65540" name="圆角矩形 10">
            <a:extLst>
              <a:ext uri="{FF2B5EF4-FFF2-40B4-BE49-F238E27FC236}">
                <a16:creationId xmlns:a16="http://schemas.microsoft.com/office/drawing/2014/main" id="{9B0B49B0-8078-4EC8-88BE-E09583A4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4479925"/>
            <a:ext cx="576263" cy="341313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541" name="直接箭头连接符 11">
            <a:extLst>
              <a:ext uri="{FF2B5EF4-FFF2-40B4-BE49-F238E27FC236}">
                <a16:creationId xmlns:a16="http://schemas.microsoft.com/office/drawing/2014/main" id="{2A17AF62-9DDB-4924-A3B1-A643018F09B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67400" y="4300538"/>
            <a:ext cx="2376488" cy="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2" name="直接箭头连接符 13">
            <a:extLst>
              <a:ext uri="{FF2B5EF4-FFF2-40B4-BE49-F238E27FC236}">
                <a16:creationId xmlns:a16="http://schemas.microsoft.com/office/drawing/2014/main" id="{86575C39-6BBC-467F-907C-EBBF00773F07}"/>
              </a:ext>
            </a:extLst>
          </p:cNvPr>
          <p:cNvCxnSpPr>
            <a:cxnSpLocks noChangeShapeType="1"/>
            <a:endCxn id="65544" idx="6"/>
          </p:cNvCxnSpPr>
          <p:nvPr/>
        </p:nvCxnSpPr>
        <p:spPr bwMode="auto">
          <a:xfrm flipH="1">
            <a:off x="5867400" y="5013325"/>
            <a:ext cx="2376488" cy="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3" name="直接箭头连接符 15">
            <a:extLst>
              <a:ext uri="{FF2B5EF4-FFF2-40B4-BE49-F238E27FC236}">
                <a16:creationId xmlns:a16="http://schemas.microsoft.com/office/drawing/2014/main" id="{137A7751-6081-4777-A6A8-64211A961C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16688" y="4652963"/>
            <a:ext cx="1655762" cy="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544" name="椭圆 24">
            <a:extLst>
              <a:ext uri="{FF2B5EF4-FFF2-40B4-BE49-F238E27FC236}">
                <a16:creationId xmlns:a16="http://schemas.microsoft.com/office/drawing/2014/main" id="{A4F4140F-5852-4B33-8FD4-66B19DEB5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941888"/>
            <a:ext cx="142875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45" name="椭圆 25">
            <a:extLst>
              <a:ext uri="{FF2B5EF4-FFF2-40B4-BE49-F238E27FC236}">
                <a16:creationId xmlns:a16="http://schemas.microsoft.com/office/drawing/2014/main" id="{B07C3F2F-D244-490F-9200-4DC043B2B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227513"/>
            <a:ext cx="142875" cy="1444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46" name="椭圆 27">
            <a:extLst>
              <a:ext uri="{FF2B5EF4-FFF2-40B4-BE49-F238E27FC236}">
                <a16:creationId xmlns:a16="http://schemas.microsoft.com/office/drawing/2014/main" id="{85D17581-6A01-4890-A845-956C803BE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581525"/>
            <a:ext cx="144463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47" name="矩形 22">
            <a:extLst>
              <a:ext uri="{FF2B5EF4-FFF2-40B4-BE49-F238E27FC236}">
                <a16:creationId xmlns:a16="http://schemas.microsoft.com/office/drawing/2014/main" id="{F3FDC920-B345-4E46-842A-F82F03E1C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888" y="461010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实践操作视频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38A60ED-3650-43E6-B47B-5FE8D6A27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" y="1484313"/>
            <a:ext cx="4968875" cy="2816225"/>
          </a:xfrm>
        </p:spPr>
        <p:txBody>
          <a:bodyPr/>
          <a:lstStyle/>
          <a:p>
            <a:pPr marL="216000" indent="-216000" eaLnBrk="1" hangingPunct="1">
              <a:lnSpc>
                <a:spcPct val="125000"/>
              </a:lnSpc>
              <a:defRPr/>
            </a:pPr>
            <a:r>
              <a:rPr lang="zh-CN" altLang="en-US" sz="18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课程主入口</a:t>
            </a:r>
          </a:p>
          <a:p>
            <a:pPr marL="432000" lvl="1" indent="-216000" eaLnBrk="1" hangingPunct="1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b="0" noProof="1">
                <a:latin typeface="微软雅黑" pitchFamily="34" charset="-122"/>
                <a:ea typeface="微软雅黑" pitchFamily="34" charset="-122"/>
              </a:rPr>
              <a:t>学在浙大（</a:t>
            </a:r>
            <a:r>
              <a:rPr lang="zh-CN" altLang="en-US" sz="1800" b="0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新版</a:t>
            </a:r>
            <a:r>
              <a:rPr lang="zh-CN" altLang="en-US" sz="1800" b="0" noProof="1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8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http://course.zju.edu.cn/</a:t>
            </a:r>
            <a:endParaRPr lang="en-US" altLang="zh-CN" sz="1400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32000" lvl="1" indent="-216000" eaLnBrk="1" hangingPunct="1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点名、互动及教学管理在该平台</a:t>
            </a:r>
            <a:endParaRPr lang="en-US" altLang="zh-CN" sz="1800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32000" lvl="1" indent="-216000" eaLnBrk="1" hangingPunct="1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上课时间需保持在该平台在线！</a:t>
            </a:r>
          </a:p>
          <a:p>
            <a:pPr eaLnBrk="1" hangingPunct="1">
              <a:lnSpc>
                <a:spcPct val="125000"/>
              </a:lnSpc>
              <a:defRPr/>
            </a:pPr>
            <a:endParaRPr lang="en-US" altLang="zh-CN" sz="1200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6000" indent="-216000" eaLnBrk="1" hangingPunct="1">
              <a:lnSpc>
                <a:spcPct val="125000"/>
              </a:lnSpc>
              <a:defRPr/>
            </a:pPr>
            <a:r>
              <a:rPr lang="zh-CN" altLang="en-US" sz="18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学习资源平台</a:t>
            </a:r>
          </a:p>
          <a:p>
            <a:pPr marL="432000" lvl="1" indent="-216000" eaLnBrk="1" hangingPunct="1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b="0" noProof="1">
                <a:latin typeface="微软雅黑" pitchFamily="34" charset="-122"/>
                <a:ea typeface="微软雅黑" pitchFamily="34" charset="-122"/>
              </a:rPr>
              <a:t>学在浙大（</a:t>
            </a:r>
            <a:r>
              <a:rPr lang="zh-CN" altLang="en-US" sz="1800" b="0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旧版</a:t>
            </a:r>
            <a:r>
              <a:rPr lang="zh-CN" altLang="en-US" sz="1800" b="0" noProof="1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8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http://c.zju.edu.cn/</a:t>
            </a:r>
            <a:endParaRPr lang="zh-CN" altLang="en-US" sz="1800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309" name="圆角矩形标注 3">
            <a:extLst>
              <a:ext uri="{FF2B5EF4-FFF2-40B4-BE49-F238E27FC236}">
                <a16:creationId xmlns:a16="http://schemas.microsoft.com/office/drawing/2014/main" id="{7BA72969-4FBF-4141-824C-CC7722EFF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1341438"/>
            <a:ext cx="4465638" cy="2959100"/>
          </a:xfrm>
          <a:prstGeom prst="wedgeRoundRectCallout">
            <a:avLst>
              <a:gd name="adj1" fmla="val 61926"/>
              <a:gd name="adj2" fmla="val -27259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10" name="任意多边形 7">
            <a:extLst>
              <a:ext uri="{FF2B5EF4-FFF2-40B4-BE49-F238E27FC236}">
                <a16:creationId xmlns:a16="http://schemas.microsoft.com/office/drawing/2014/main" id="{A8CB068B-F581-4FE9-8526-5C28DCFF04A0}"/>
              </a:ext>
            </a:extLst>
          </p:cNvPr>
          <p:cNvSpPr>
            <a:spLocks/>
          </p:cNvSpPr>
          <p:nvPr/>
        </p:nvSpPr>
        <p:spPr bwMode="auto">
          <a:xfrm>
            <a:off x="4787900" y="2205038"/>
            <a:ext cx="1584325" cy="2376487"/>
          </a:xfrm>
          <a:custGeom>
            <a:avLst/>
            <a:gdLst>
              <a:gd name="T0" fmla="*/ 5301 w 3576638"/>
              <a:gd name="T1" fmla="*/ 0 h 2905125"/>
              <a:gd name="T2" fmla="*/ 4412 w 3576638"/>
              <a:gd name="T3" fmla="*/ 305570 h 2905125"/>
              <a:gd name="T4" fmla="*/ 2435 w 3576638"/>
              <a:gd name="T5" fmla="*/ 506099 h 2905125"/>
              <a:gd name="T6" fmla="*/ 0 w 3576638"/>
              <a:gd name="T7" fmla="*/ 582491 h 29051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76638" h="2905125">
                <a:moveTo>
                  <a:pt x="3576638" y="0"/>
                </a:moveTo>
                <a:cubicBezTo>
                  <a:pt x="3437731" y="551656"/>
                  <a:pt x="3298825" y="1103313"/>
                  <a:pt x="2976563" y="1524000"/>
                </a:cubicBezTo>
                <a:cubicBezTo>
                  <a:pt x="2654301" y="1944687"/>
                  <a:pt x="2139157" y="2293938"/>
                  <a:pt x="1643063" y="2524125"/>
                </a:cubicBezTo>
                <a:cubicBezTo>
                  <a:pt x="1146969" y="2754312"/>
                  <a:pt x="573484" y="2829718"/>
                  <a:pt x="0" y="2905125"/>
                </a:cubicBezTo>
              </a:path>
            </a:pathLst>
          </a:cu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11" name="圆角矩形标注 26">
            <a:extLst>
              <a:ext uri="{FF2B5EF4-FFF2-40B4-BE49-F238E27FC236}">
                <a16:creationId xmlns:a16="http://schemas.microsoft.com/office/drawing/2014/main" id="{AA739846-F2D7-484F-9BDF-0D2E50614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4581525"/>
            <a:ext cx="4465638" cy="520700"/>
          </a:xfrm>
          <a:prstGeom prst="wedgeRoundRectCallout">
            <a:avLst>
              <a:gd name="adj1" fmla="val 55736"/>
              <a:gd name="adj2" fmla="val -45296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12" name="矩形 14">
            <a:extLst>
              <a:ext uri="{FF2B5EF4-FFF2-40B4-BE49-F238E27FC236}">
                <a16:creationId xmlns:a16="http://schemas.microsoft.com/office/drawing/2014/main" id="{7DFAB4F7-5CC6-4DEF-B5F8-668CC3BE1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4652963"/>
            <a:ext cx="43211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431800" indent="-215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lvl="1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i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爱课程</a:t>
            </a:r>
            <a:r>
              <a:rPr lang="zh-CN" altLang="en-US" sz="1800" i="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：视频平台</a:t>
            </a:r>
            <a:r>
              <a:rPr lang="zh-CN" altLang="en-US" sz="1200" i="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（点击视频自动链接过去）</a:t>
            </a:r>
            <a:endParaRPr lang="zh-CN" altLang="en-US" sz="1800" i="0" noProof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13" name="任意多边形 28">
            <a:extLst>
              <a:ext uri="{FF2B5EF4-FFF2-40B4-BE49-F238E27FC236}">
                <a16:creationId xmlns:a16="http://schemas.microsoft.com/office/drawing/2014/main" id="{D524AD36-E001-490C-AF07-C234C350F1B7}"/>
              </a:ext>
            </a:extLst>
          </p:cNvPr>
          <p:cNvSpPr>
            <a:spLocks/>
          </p:cNvSpPr>
          <p:nvPr/>
        </p:nvSpPr>
        <p:spPr bwMode="auto">
          <a:xfrm>
            <a:off x="4787900" y="2205038"/>
            <a:ext cx="2016125" cy="3079750"/>
          </a:xfrm>
          <a:custGeom>
            <a:avLst/>
            <a:gdLst>
              <a:gd name="T0" fmla="*/ 36461 w 3576638"/>
              <a:gd name="T1" fmla="*/ 0 h 2905125"/>
              <a:gd name="T2" fmla="*/ 30344 w 3576638"/>
              <a:gd name="T3" fmla="*/ 2430980 h 2905125"/>
              <a:gd name="T4" fmla="*/ 16750 w 3576638"/>
              <a:gd name="T5" fmla="*/ 4026311 h 2905125"/>
              <a:gd name="T6" fmla="*/ 0 w 3576638"/>
              <a:gd name="T7" fmla="*/ 4634058 h 29051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76638" h="2905125">
                <a:moveTo>
                  <a:pt x="3576638" y="0"/>
                </a:moveTo>
                <a:cubicBezTo>
                  <a:pt x="3437731" y="551656"/>
                  <a:pt x="3298825" y="1103313"/>
                  <a:pt x="2976563" y="1524000"/>
                </a:cubicBezTo>
                <a:cubicBezTo>
                  <a:pt x="2654301" y="1944687"/>
                  <a:pt x="2139157" y="2293938"/>
                  <a:pt x="1643063" y="2524125"/>
                </a:cubicBezTo>
                <a:cubicBezTo>
                  <a:pt x="1146969" y="2754312"/>
                  <a:pt x="573484" y="2829718"/>
                  <a:pt x="0" y="2905125"/>
                </a:cubicBezTo>
              </a:path>
            </a:pathLst>
          </a:cu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14" name="圆角矩形标注 29">
            <a:extLst>
              <a:ext uri="{FF2B5EF4-FFF2-40B4-BE49-F238E27FC236}">
                <a16:creationId xmlns:a16="http://schemas.microsoft.com/office/drawing/2014/main" id="{5383BC24-EBE5-40CB-85EA-134BFAE14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284788"/>
            <a:ext cx="4465638" cy="520700"/>
          </a:xfrm>
          <a:prstGeom prst="wedgeRoundRectCallout">
            <a:avLst>
              <a:gd name="adj1" fmla="val 55736"/>
              <a:gd name="adj2" fmla="val -45296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15" name="矩形 30">
            <a:extLst>
              <a:ext uri="{FF2B5EF4-FFF2-40B4-BE49-F238E27FC236}">
                <a16:creationId xmlns:a16="http://schemas.microsoft.com/office/drawing/2014/main" id="{F1D3209F-44B8-424F-8896-EA834C5BC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356225"/>
            <a:ext cx="43211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431800" indent="-215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lvl="1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i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教科书</a:t>
            </a:r>
            <a:r>
              <a:rPr lang="zh-CN" altLang="en-US" sz="1800" i="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：已电子化</a:t>
            </a:r>
          </a:p>
        </p:txBody>
      </p:sp>
      <p:sp>
        <p:nvSpPr>
          <p:cNvPr id="55316" name="任意多边形 35">
            <a:extLst>
              <a:ext uri="{FF2B5EF4-FFF2-40B4-BE49-F238E27FC236}">
                <a16:creationId xmlns:a16="http://schemas.microsoft.com/office/drawing/2014/main" id="{A5D88CB2-E423-4C20-BB3C-ABCFB8B676BC}"/>
              </a:ext>
            </a:extLst>
          </p:cNvPr>
          <p:cNvSpPr>
            <a:spLocks/>
          </p:cNvSpPr>
          <p:nvPr/>
        </p:nvSpPr>
        <p:spPr bwMode="auto">
          <a:xfrm>
            <a:off x="4787900" y="2205038"/>
            <a:ext cx="2520950" cy="3727450"/>
          </a:xfrm>
          <a:custGeom>
            <a:avLst/>
            <a:gdLst>
              <a:gd name="T0" fmla="*/ 217808 w 3576638"/>
              <a:gd name="T1" fmla="*/ 0 h 2905125"/>
              <a:gd name="T2" fmla="*/ 181265 w 3576638"/>
              <a:gd name="T3" fmla="*/ 11194303 h 2905125"/>
              <a:gd name="T4" fmla="*/ 100058 w 3576638"/>
              <a:gd name="T5" fmla="*/ 18540566 h 2905125"/>
              <a:gd name="T6" fmla="*/ 0 w 3576638"/>
              <a:gd name="T7" fmla="*/ 21339141 h 29051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76638" h="2905125">
                <a:moveTo>
                  <a:pt x="3576638" y="0"/>
                </a:moveTo>
                <a:cubicBezTo>
                  <a:pt x="3437731" y="551656"/>
                  <a:pt x="3298825" y="1103313"/>
                  <a:pt x="2976563" y="1524000"/>
                </a:cubicBezTo>
                <a:cubicBezTo>
                  <a:pt x="2654301" y="1944687"/>
                  <a:pt x="2139157" y="2293938"/>
                  <a:pt x="1643063" y="2524125"/>
                </a:cubicBezTo>
                <a:cubicBezTo>
                  <a:pt x="1146969" y="2754312"/>
                  <a:pt x="573484" y="2829718"/>
                  <a:pt x="0" y="2905125"/>
                </a:cubicBezTo>
              </a:path>
            </a:pathLst>
          </a:cu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17" name="圆角矩形标注 36">
            <a:extLst>
              <a:ext uri="{FF2B5EF4-FFF2-40B4-BE49-F238E27FC236}">
                <a16:creationId xmlns:a16="http://schemas.microsoft.com/office/drawing/2014/main" id="{BB2F47B8-314C-437E-BFA6-74A728A70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932488"/>
            <a:ext cx="4465638" cy="520700"/>
          </a:xfrm>
          <a:prstGeom prst="wedgeRoundRectCallout">
            <a:avLst>
              <a:gd name="adj1" fmla="val 55736"/>
              <a:gd name="adj2" fmla="val -45296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18" name="矩形 37">
            <a:extLst>
              <a:ext uri="{FF2B5EF4-FFF2-40B4-BE49-F238E27FC236}">
                <a16:creationId xmlns:a16="http://schemas.microsoft.com/office/drawing/2014/main" id="{068474E6-E818-47E0-BD3C-A44A01E0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6003925"/>
            <a:ext cx="43211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431800" indent="-215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lvl="1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i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作业管理系统</a:t>
            </a:r>
            <a:r>
              <a:rPr lang="zh-CN" altLang="en-US" sz="1800" i="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：校内网，</a:t>
            </a:r>
            <a:r>
              <a:rPr lang="en-US" altLang="zh-CN" sz="1800" i="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RVPN</a:t>
            </a:r>
            <a:r>
              <a:rPr lang="zh-CN" altLang="en-US" sz="1800" i="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55309" grpId="0" animBg="1"/>
      <p:bldP spid="55311" grpId="0" animBg="1"/>
      <p:bldP spid="55312" grpId="0"/>
      <p:bldP spid="55314" grpId="0" animBg="1"/>
      <p:bldP spid="55315" grpId="0"/>
      <p:bldP spid="55317" grpId="0" animBg="1"/>
      <p:bldP spid="553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09C1F324-F3C5-440D-A670-1199D1DC1E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50B4B5C-1976-4925-A156-C0A79E1A29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5" y="1268413"/>
            <a:ext cx="4968875" cy="792162"/>
          </a:xfrm>
        </p:spPr>
        <p:txBody>
          <a:bodyPr/>
          <a:lstStyle/>
          <a:p>
            <a:pPr marL="215900" indent="-215900"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课程主入口</a:t>
            </a:r>
          </a:p>
          <a:p>
            <a:pPr marL="431800" lvl="1" indent="-21590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学在浙大（</a:t>
            </a:r>
            <a:r>
              <a:rPr lang="zh-CN" altLang="en-US" sz="1800" b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新版</a:t>
            </a: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noProof="1">
                <a:solidFill>
                  <a:srgbClr val="0070C0"/>
                </a:solidFill>
              </a:rPr>
              <a:t>：</a:t>
            </a:r>
            <a:r>
              <a:rPr lang="en-US" altLang="zh-CN" sz="1400" noProof="1">
                <a:solidFill>
                  <a:srgbClr val="0070C0"/>
                </a:solidFill>
                <a:hlinkClick r:id="rId3"/>
              </a:rPr>
              <a:t>http://course.zju.edu.cn/</a:t>
            </a:r>
            <a:endParaRPr lang="en-US" altLang="zh-CN" sz="1400" noProof="1">
              <a:solidFill>
                <a:srgbClr val="0070C0"/>
              </a:solidFill>
            </a:endParaRPr>
          </a:p>
        </p:txBody>
      </p:sp>
      <p:sp>
        <p:nvSpPr>
          <p:cNvPr id="67588" name="圆角矩形标注 3">
            <a:extLst>
              <a:ext uri="{FF2B5EF4-FFF2-40B4-BE49-F238E27FC236}">
                <a16:creationId xmlns:a16="http://schemas.microsoft.com/office/drawing/2014/main" id="{159DD008-7162-4072-B9E3-66789455F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1292225"/>
            <a:ext cx="5400675" cy="720725"/>
          </a:xfrm>
          <a:prstGeom prst="wedgeRoundRectCallout">
            <a:avLst>
              <a:gd name="adj1" fmla="val -556"/>
              <a:gd name="adj2" fmla="val 90162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id="{579A3132-7461-4B9C-A096-06842861E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6891" t="7620" r="8124" b="35990"/>
          <a:stretch/>
        </p:blipFill>
        <p:spPr bwMode="auto">
          <a:xfrm>
            <a:off x="114300" y="2349500"/>
            <a:ext cx="8994775" cy="45085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7590" name="椭圆 23">
            <a:extLst>
              <a:ext uri="{FF2B5EF4-FFF2-40B4-BE49-F238E27FC236}">
                <a16:creationId xmlns:a16="http://schemas.microsoft.com/office/drawing/2014/main" id="{3937144D-EC54-4FF3-94B5-86793C6EA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500438"/>
            <a:ext cx="1512887" cy="1441450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88169D1-4B1B-4DBF-A259-A78BC7C9D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935D931D-BFFC-4C67-A20D-43DE084528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5" y="1268413"/>
            <a:ext cx="4968875" cy="792162"/>
          </a:xfrm>
        </p:spPr>
        <p:txBody>
          <a:bodyPr/>
          <a:lstStyle/>
          <a:p>
            <a:pPr marL="215900" indent="-215900"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课程主入口</a:t>
            </a:r>
          </a:p>
          <a:p>
            <a:pPr marL="431800" lvl="1" indent="-21590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学在浙大（</a:t>
            </a:r>
            <a:r>
              <a:rPr lang="zh-CN" altLang="en-US" sz="1800" b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新版</a:t>
            </a: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noProof="1">
                <a:solidFill>
                  <a:srgbClr val="0070C0"/>
                </a:solidFill>
              </a:rPr>
              <a:t>：</a:t>
            </a:r>
            <a:r>
              <a:rPr lang="en-US" altLang="zh-CN" sz="1400" noProof="1">
                <a:solidFill>
                  <a:srgbClr val="0070C0"/>
                </a:solidFill>
                <a:hlinkClick r:id="rId3"/>
              </a:rPr>
              <a:t>http://course.zju.edu.cn/</a:t>
            </a:r>
            <a:endParaRPr lang="en-US" altLang="zh-CN" sz="1400" noProof="1">
              <a:solidFill>
                <a:srgbClr val="0070C0"/>
              </a:solidFill>
            </a:endParaRPr>
          </a:p>
        </p:txBody>
      </p:sp>
      <p:sp>
        <p:nvSpPr>
          <p:cNvPr id="69636" name="圆角矩形标注 3">
            <a:extLst>
              <a:ext uri="{FF2B5EF4-FFF2-40B4-BE49-F238E27FC236}">
                <a16:creationId xmlns:a16="http://schemas.microsoft.com/office/drawing/2014/main" id="{EB251E86-50D7-41E8-8ED3-FFE2019D8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1292225"/>
            <a:ext cx="5400675" cy="720725"/>
          </a:xfrm>
          <a:prstGeom prst="wedgeRoundRectCallout">
            <a:avLst>
              <a:gd name="adj1" fmla="val -556"/>
              <a:gd name="adj2" fmla="val 90162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1B6E168D-A4BE-4442-B904-2670DBE0B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0028" t="6955" r="11559" b="14205"/>
          <a:stretch/>
        </p:blipFill>
        <p:spPr bwMode="auto">
          <a:xfrm>
            <a:off x="79375" y="2349500"/>
            <a:ext cx="8956675" cy="45100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882A7E-F095-4531-9849-CEA9F619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253244"/>
            <a:ext cx="5688651" cy="37887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0483" name="Rectangle 2">
            <a:extLst>
              <a:ext uri="{FF2B5EF4-FFF2-40B4-BE49-F238E27FC236}">
                <a16:creationId xmlns:a16="http://schemas.microsoft.com/office/drawing/2014/main" id="{60E81CA8-07E9-47F3-A34D-A55F23005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>
            <a:extLst>
              <a:ext uri="{FF2B5EF4-FFF2-40B4-BE49-F238E27FC236}">
                <a16:creationId xmlns:a16="http://schemas.microsoft.com/office/drawing/2014/main" id="{E187F3DA-9140-45C4-9661-7C9811FB9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6864" b="4242"/>
          <a:stretch/>
        </p:blipFill>
        <p:spPr bwMode="auto">
          <a:xfrm>
            <a:off x="79375" y="2349500"/>
            <a:ext cx="9001125" cy="45085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1683" name="Rectangle 2">
            <a:extLst>
              <a:ext uri="{FF2B5EF4-FFF2-40B4-BE49-F238E27FC236}">
                <a16:creationId xmlns:a16="http://schemas.microsoft.com/office/drawing/2014/main" id="{4957659A-F873-4D90-9DDF-E1CD3FB5C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6523EF1-711A-462E-9412-B7584D3A65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40200" y="1268413"/>
            <a:ext cx="4968875" cy="792162"/>
          </a:xfrm>
        </p:spPr>
        <p:txBody>
          <a:bodyPr/>
          <a:lstStyle/>
          <a:p>
            <a:pPr marL="215900" indent="-215900"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学习资源平台</a:t>
            </a:r>
          </a:p>
          <a:p>
            <a:pPr marL="431800" lvl="1" indent="-21590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学在浙大（</a:t>
            </a:r>
            <a:r>
              <a:rPr lang="zh-CN" altLang="en-US" sz="1800" b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旧版</a:t>
            </a: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noProof="1">
                <a:solidFill>
                  <a:srgbClr val="0070C0"/>
                </a:solidFill>
              </a:rPr>
              <a:t>：</a:t>
            </a:r>
            <a:r>
              <a:rPr lang="en-US" altLang="zh-CN" sz="1400" noProof="1">
                <a:solidFill>
                  <a:srgbClr val="0070C0"/>
                </a:solidFill>
                <a:hlinkClick r:id="rId4"/>
              </a:rPr>
              <a:t>http://c.zju.edu.cn/</a:t>
            </a:r>
            <a:endParaRPr lang="en-US" altLang="zh-CN" sz="1400" noProof="1">
              <a:solidFill>
                <a:srgbClr val="0070C0"/>
              </a:solidFill>
            </a:endParaRPr>
          </a:p>
        </p:txBody>
      </p:sp>
      <p:sp>
        <p:nvSpPr>
          <p:cNvPr id="71685" name="圆角矩形标注 3">
            <a:extLst>
              <a:ext uri="{FF2B5EF4-FFF2-40B4-BE49-F238E27FC236}">
                <a16:creationId xmlns:a16="http://schemas.microsoft.com/office/drawing/2014/main" id="{6F8944B7-994C-469A-A5ED-262FE186C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1292225"/>
            <a:ext cx="4968875" cy="720725"/>
          </a:xfrm>
          <a:prstGeom prst="wedgeRoundRectCallout">
            <a:avLst>
              <a:gd name="adj1" fmla="val -45319"/>
              <a:gd name="adj2" fmla="val 93472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6" name="Picture 14">
            <a:extLst>
              <a:ext uri="{FF2B5EF4-FFF2-40B4-BE49-F238E27FC236}">
                <a16:creationId xmlns:a16="http://schemas.microsoft.com/office/drawing/2014/main" id="{983A83F9-2F75-4D4E-A13A-873659623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9489" r="1279" b="7251"/>
          <a:stretch/>
        </p:blipFill>
        <p:spPr bwMode="auto">
          <a:xfrm>
            <a:off x="201613" y="2357438"/>
            <a:ext cx="8834437" cy="43846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3731" name="Rectangle 2">
            <a:extLst>
              <a:ext uri="{FF2B5EF4-FFF2-40B4-BE49-F238E27FC236}">
                <a16:creationId xmlns:a16="http://schemas.microsoft.com/office/drawing/2014/main" id="{FD46E005-2B0E-4AF7-88C2-444674331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F99AC6F8-DEE1-4A95-827A-17844AE913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40200" y="1268413"/>
            <a:ext cx="4968875" cy="792162"/>
          </a:xfrm>
        </p:spPr>
        <p:txBody>
          <a:bodyPr/>
          <a:lstStyle/>
          <a:p>
            <a:pPr marL="215900" indent="-215900"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学习资源平台</a:t>
            </a:r>
          </a:p>
          <a:p>
            <a:pPr marL="431800" lvl="1" indent="-21590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学在浙大（</a:t>
            </a:r>
            <a:r>
              <a:rPr lang="zh-CN" altLang="en-US" sz="1800" b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旧版</a:t>
            </a: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noProof="1">
                <a:solidFill>
                  <a:srgbClr val="0070C0"/>
                </a:solidFill>
              </a:rPr>
              <a:t>：</a:t>
            </a:r>
            <a:r>
              <a:rPr lang="en-US" altLang="zh-CN" sz="1400" noProof="1">
                <a:solidFill>
                  <a:srgbClr val="0070C0"/>
                </a:solidFill>
                <a:hlinkClick r:id="rId4"/>
              </a:rPr>
              <a:t>http://c.zju.edu.cn/</a:t>
            </a:r>
            <a:endParaRPr lang="en-US" altLang="zh-CN" sz="1400" noProof="1">
              <a:solidFill>
                <a:srgbClr val="0070C0"/>
              </a:solidFill>
            </a:endParaRPr>
          </a:p>
        </p:txBody>
      </p:sp>
      <p:sp>
        <p:nvSpPr>
          <p:cNvPr id="73733" name="圆角矩形标注 3">
            <a:extLst>
              <a:ext uri="{FF2B5EF4-FFF2-40B4-BE49-F238E27FC236}">
                <a16:creationId xmlns:a16="http://schemas.microsoft.com/office/drawing/2014/main" id="{66773187-DCD2-4DAB-A7E6-FBE02071B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1292225"/>
            <a:ext cx="4968875" cy="720725"/>
          </a:xfrm>
          <a:prstGeom prst="wedgeRoundRectCallout">
            <a:avLst>
              <a:gd name="adj1" fmla="val -45319"/>
              <a:gd name="adj2" fmla="val 93472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73734" name="任意多边形 2">
            <a:extLst>
              <a:ext uri="{FF2B5EF4-FFF2-40B4-BE49-F238E27FC236}">
                <a16:creationId xmlns:a16="http://schemas.microsoft.com/office/drawing/2014/main" id="{3AFE96A3-E586-4CEB-BCB5-E5CB896DB96D}"/>
              </a:ext>
            </a:extLst>
          </p:cNvPr>
          <p:cNvSpPr>
            <a:spLocks/>
          </p:cNvSpPr>
          <p:nvPr/>
        </p:nvSpPr>
        <p:spPr bwMode="auto">
          <a:xfrm rot="337794">
            <a:off x="2933700" y="5302250"/>
            <a:ext cx="3176588" cy="534988"/>
          </a:xfrm>
          <a:custGeom>
            <a:avLst/>
            <a:gdLst>
              <a:gd name="T0" fmla="*/ 0 w 3851965"/>
              <a:gd name="T1" fmla="*/ 344 h 1160274"/>
              <a:gd name="T2" fmla="*/ 330596 w 3851965"/>
              <a:gd name="T3" fmla="*/ 376 h 1160274"/>
              <a:gd name="T4" fmla="*/ 823653 w 3851965"/>
              <a:gd name="T5" fmla="*/ 4171 h 116027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51965" h="1160274">
                <a:moveTo>
                  <a:pt x="0" y="95683"/>
                </a:moveTo>
                <a:cubicBezTo>
                  <a:pt x="452046" y="11384"/>
                  <a:pt x="904093" y="-72915"/>
                  <a:pt x="1546087" y="104517"/>
                </a:cubicBezTo>
                <a:cubicBezTo>
                  <a:pt x="2188081" y="281949"/>
                  <a:pt x="3020023" y="721111"/>
                  <a:pt x="3851965" y="1160274"/>
                </a:cubicBezTo>
              </a:path>
            </a:pathLst>
          </a:custGeom>
          <a:noFill/>
          <a:ln w="19050">
            <a:solidFill>
              <a:srgbClr val="00B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5" name="矩形 4">
            <a:extLst>
              <a:ext uri="{FF2B5EF4-FFF2-40B4-BE49-F238E27FC236}">
                <a16:creationId xmlns:a16="http://schemas.microsoft.com/office/drawing/2014/main" id="{354EADED-1612-430B-961C-3B62C611C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3" y="5949950"/>
            <a:ext cx="433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所有视频资源的链接指向“爱课程”网站</a:t>
            </a:r>
          </a:p>
        </p:txBody>
      </p:sp>
      <p:sp>
        <p:nvSpPr>
          <p:cNvPr id="73736" name="椭圆 9">
            <a:extLst>
              <a:ext uri="{FF2B5EF4-FFF2-40B4-BE49-F238E27FC236}">
                <a16:creationId xmlns:a16="http://schemas.microsoft.com/office/drawing/2014/main" id="{C0CF4A1D-0552-4FFC-AF37-9BDF054D7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372100"/>
            <a:ext cx="503238" cy="288925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73737" name="矩形 10">
            <a:extLst>
              <a:ext uri="{FF2B5EF4-FFF2-40B4-BE49-F238E27FC236}">
                <a16:creationId xmlns:a16="http://schemas.microsoft.com/office/drawing/2014/main" id="{0C9AB2D4-86DE-456A-9C58-F8435D39B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5" y="3573463"/>
            <a:ext cx="7178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1600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查看分组名单、轮换表、任务单、作业要求、重要通知</a:t>
            </a:r>
            <a:endParaRPr lang="zh-CN" altLang="en-US" sz="1600" i="0">
              <a:solidFill>
                <a:srgbClr val="FF0000"/>
              </a:solidFill>
            </a:endParaRPr>
          </a:p>
        </p:txBody>
      </p:sp>
      <p:sp>
        <p:nvSpPr>
          <p:cNvPr id="73738" name="椭圆 13">
            <a:extLst>
              <a:ext uri="{FF2B5EF4-FFF2-40B4-BE49-F238E27FC236}">
                <a16:creationId xmlns:a16="http://schemas.microsoft.com/office/drawing/2014/main" id="{5BFD4FAC-78DF-4E0A-81B2-7A92008A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3789363"/>
            <a:ext cx="792162" cy="215900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73739" name="矩形 14">
            <a:extLst>
              <a:ext uri="{FF2B5EF4-FFF2-40B4-BE49-F238E27FC236}">
                <a16:creationId xmlns:a16="http://schemas.microsoft.com/office/drawing/2014/main" id="{B6BF5379-F9FF-4861-886C-9A9D761D9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168900"/>
            <a:ext cx="30019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1600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选择自己所在组</a:t>
            </a:r>
            <a:endParaRPr lang="zh-CN" altLang="en-US" sz="1600" i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4D5D499C-4833-4257-BA87-65A4D8365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280882D-9E3B-41B9-9AAA-FB777C59C1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5" y="1268413"/>
            <a:ext cx="4968875" cy="792162"/>
          </a:xfrm>
        </p:spPr>
        <p:txBody>
          <a:bodyPr/>
          <a:lstStyle/>
          <a:p>
            <a:pPr marL="215900" indent="-215900"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视频资源平台</a:t>
            </a:r>
          </a:p>
          <a:p>
            <a:pPr marL="431800" lvl="1" indent="-21590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爱课程</a:t>
            </a:r>
            <a:r>
              <a:rPr lang="zh-CN" altLang="en-US" sz="1800" noProof="1">
                <a:solidFill>
                  <a:srgbClr val="0070C0"/>
                </a:solidFill>
              </a:rPr>
              <a:t>：</a:t>
            </a:r>
            <a:r>
              <a:rPr lang="en-US" altLang="zh-CN" sz="1400" u="sng" noProof="1"/>
              <a:t>http://www.icourses.cn</a:t>
            </a:r>
          </a:p>
        </p:txBody>
      </p:sp>
      <p:sp>
        <p:nvSpPr>
          <p:cNvPr id="75780" name="圆角矩形标注 3">
            <a:extLst>
              <a:ext uri="{FF2B5EF4-FFF2-40B4-BE49-F238E27FC236}">
                <a16:creationId xmlns:a16="http://schemas.microsoft.com/office/drawing/2014/main" id="{3764D7A0-CAC1-4DE9-8858-5D020F38D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1292225"/>
            <a:ext cx="5400675" cy="720725"/>
          </a:xfrm>
          <a:prstGeom prst="wedgeRoundRectCallout">
            <a:avLst>
              <a:gd name="adj1" fmla="val -556"/>
              <a:gd name="adj2" fmla="val 90162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3B473885-3E77-4958-BBA3-919E3B642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622" t="7200" r="4338" b="25800"/>
          <a:stretch/>
        </p:blipFill>
        <p:spPr bwMode="auto">
          <a:xfrm>
            <a:off x="3175" y="2349500"/>
            <a:ext cx="9140825" cy="4489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0422" name="椭圆 6">
            <a:extLst>
              <a:ext uri="{FF2B5EF4-FFF2-40B4-BE49-F238E27FC236}">
                <a16:creationId xmlns:a16="http://schemas.microsoft.com/office/drawing/2014/main" id="{3A562147-45D1-4FB0-9089-063A9CA59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3" y="2251075"/>
            <a:ext cx="431800" cy="576263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60423" name="椭圆 7">
            <a:extLst>
              <a:ext uri="{FF2B5EF4-FFF2-40B4-BE49-F238E27FC236}">
                <a16:creationId xmlns:a16="http://schemas.microsoft.com/office/drawing/2014/main" id="{5297EC0E-AE74-4BD1-9EFB-0930CD6D2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2924175"/>
            <a:ext cx="504825" cy="576263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60424" name="椭圆 8">
            <a:extLst>
              <a:ext uri="{FF2B5EF4-FFF2-40B4-BE49-F238E27FC236}">
                <a16:creationId xmlns:a16="http://schemas.microsoft.com/office/drawing/2014/main" id="{E4BD6850-59CE-436E-8A3C-E3AADBAB4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357563"/>
            <a:ext cx="1871663" cy="1943100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60425" name="矩形 1">
            <a:extLst>
              <a:ext uri="{FF2B5EF4-FFF2-40B4-BE49-F238E27FC236}">
                <a16:creationId xmlns:a16="http://schemas.microsoft.com/office/drawing/2014/main" id="{C2EA7D8C-A631-4CF8-932C-0B7E590F5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1628775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4000" i="0">
              <a:solidFill>
                <a:srgbClr val="FF0000"/>
              </a:solidFill>
            </a:endParaRPr>
          </a:p>
        </p:txBody>
      </p:sp>
      <p:sp>
        <p:nvSpPr>
          <p:cNvPr id="60426" name="矩形 10">
            <a:extLst>
              <a:ext uri="{FF2B5EF4-FFF2-40B4-BE49-F238E27FC236}">
                <a16:creationId xmlns:a16="http://schemas.microsoft.com/office/drawing/2014/main" id="{E2FE1CF4-E3F5-4E15-B656-C6E47AEB8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2649538"/>
            <a:ext cx="696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4000" i="0">
              <a:solidFill>
                <a:srgbClr val="FF0000"/>
              </a:solidFill>
            </a:endParaRPr>
          </a:p>
        </p:txBody>
      </p:sp>
      <p:sp>
        <p:nvSpPr>
          <p:cNvPr id="60427" name="矩形 11">
            <a:extLst>
              <a:ext uri="{FF2B5EF4-FFF2-40B4-BE49-F238E27FC236}">
                <a16:creationId xmlns:a16="http://schemas.microsoft.com/office/drawing/2014/main" id="{5C1E7C90-01A5-4569-8379-D3D19844D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3003550"/>
            <a:ext cx="696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4000" i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animBg="1"/>
      <p:bldP spid="60423" grpId="0" animBg="1"/>
      <p:bldP spid="60424" grpId="0" animBg="1"/>
      <p:bldP spid="60425" grpId="0"/>
      <p:bldP spid="60426" grpId="0"/>
      <p:bldP spid="604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2D9E63B5-C912-4BEF-9FC3-AF2C0E3611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ED8D584B-6166-403C-BCD2-49E577CA96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40425" y="1268413"/>
            <a:ext cx="3024188" cy="792162"/>
          </a:xfrm>
        </p:spPr>
        <p:txBody>
          <a:bodyPr/>
          <a:lstStyle/>
          <a:p>
            <a:pPr marL="215900" indent="-215900"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作业管理平台</a:t>
            </a:r>
          </a:p>
          <a:p>
            <a:pPr marL="431800" lvl="1" indent="-21590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浙大内网</a:t>
            </a:r>
            <a:r>
              <a:rPr lang="zh-CN" altLang="en-US" sz="1800" noProof="1">
                <a:solidFill>
                  <a:srgbClr val="0070C0"/>
                </a:solidFill>
              </a:rPr>
              <a:t>：</a:t>
            </a:r>
            <a:r>
              <a:rPr lang="zh-CN" altLang="zh-CN" sz="1400" u="sng" noProof="1"/>
              <a:t>10.71.32.157</a:t>
            </a:r>
          </a:p>
        </p:txBody>
      </p:sp>
      <p:sp>
        <p:nvSpPr>
          <p:cNvPr id="77828" name="圆角矩形标注 3">
            <a:extLst>
              <a:ext uri="{FF2B5EF4-FFF2-40B4-BE49-F238E27FC236}">
                <a16:creationId xmlns:a16="http://schemas.microsoft.com/office/drawing/2014/main" id="{37976564-F681-4050-B183-30A917A05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292225"/>
            <a:ext cx="3168650" cy="720725"/>
          </a:xfrm>
          <a:prstGeom prst="wedgeRoundRectCallout">
            <a:avLst>
              <a:gd name="adj1" fmla="val -111787"/>
              <a:gd name="adj2" fmla="val 97218"/>
              <a:gd name="adj3" fmla="val 16667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pic>
        <p:nvPicPr>
          <p:cNvPr id="91138" name="Picture 2">
            <a:extLst>
              <a:ext uri="{FF2B5EF4-FFF2-40B4-BE49-F238E27FC236}">
                <a16:creationId xmlns:a16="http://schemas.microsoft.com/office/drawing/2014/main" id="{FDE93C0D-4374-468E-B975-6D971F115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25" y="2376488"/>
            <a:ext cx="5486400" cy="3381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1139" name="Picture 3">
            <a:extLst>
              <a:ext uri="{FF2B5EF4-FFF2-40B4-BE49-F238E27FC236}">
                <a16:creationId xmlns:a16="http://schemas.microsoft.com/office/drawing/2014/main" id="{3BD64990-A83C-4E1F-88E0-4A01789C1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3800" y="2205038"/>
            <a:ext cx="3937000" cy="23764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3BFC6F0E-B10A-460C-ADEF-228CDC1E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3800" y="4773613"/>
            <a:ext cx="3937000" cy="19685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7832" name="椭圆 14">
            <a:extLst>
              <a:ext uri="{FF2B5EF4-FFF2-40B4-BE49-F238E27FC236}">
                <a16:creationId xmlns:a16="http://schemas.microsoft.com/office/drawing/2014/main" id="{8B2B6365-3F02-4D1E-BE72-A6687C31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3392488"/>
            <a:ext cx="1727200" cy="1836737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77833" name="矩形 15">
            <a:extLst>
              <a:ext uri="{FF2B5EF4-FFF2-40B4-BE49-F238E27FC236}">
                <a16:creationId xmlns:a16="http://schemas.microsoft.com/office/drawing/2014/main" id="{1F37E5A4-77C9-4F7E-844E-077159925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773738"/>
            <a:ext cx="4154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200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初始账号密码为学号</a:t>
            </a:r>
            <a:endParaRPr lang="zh-CN" altLang="en-US" sz="3200" i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D6965C7F-801D-4923-BE65-C657DAD5DA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CC83368-CAA2-4ECC-8D01-5B9AF16C7F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351837" cy="4535487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charset="0"/>
              <a:buChar char="q"/>
              <a:defRPr/>
            </a:pPr>
            <a:r>
              <a:rPr lang="zh-CN" altLang="en-US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相关网络平台：</a:t>
            </a:r>
            <a:endParaRPr lang="en-US" altLang="zh-CN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2000" indent="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工程训练中心官网：</a:t>
            </a:r>
            <a:r>
              <a:rPr lang="en-US" altLang="zh-CN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etc.zju.edu.cn         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（各类临时教学通知）</a:t>
            </a:r>
            <a:endParaRPr lang="en-US" altLang="zh-CN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2000" indent="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学在浙大（新版）：</a:t>
            </a:r>
            <a:r>
              <a:rPr lang="en-US" altLang="zh-CN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course.zju.edu.cn   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（课堂管理与互动交流）</a:t>
            </a:r>
            <a:endParaRPr lang="en-US" altLang="zh-CN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2000" indent="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学在浙大（旧版）：</a:t>
            </a:r>
            <a:r>
              <a:rPr lang="en-US" altLang="zh-CN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c.zju.edu.cn             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（教学资源承载）</a:t>
            </a:r>
            <a:endParaRPr lang="en-US" altLang="zh-CN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2000" indent="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爱课程：</a:t>
            </a:r>
            <a:r>
              <a:rPr lang="en-US" altLang="zh-CN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http://www.icourses.cn/         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（辅助资料及拓展）</a:t>
            </a:r>
            <a:endParaRPr lang="en-US" altLang="zh-CN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2000" indent="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作业管理系统：</a:t>
            </a:r>
            <a:r>
              <a:rPr lang="en-US" altLang="zh-CN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10.71.32.157</a:t>
            </a:r>
            <a:r>
              <a:rPr lang="zh-CN" altLang="en-US" sz="16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（浙大内网</a:t>
            </a:r>
            <a:r>
              <a:rPr lang="zh-CN" altLang="en-US" sz="1600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）  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（</a:t>
            </a:r>
            <a:r>
              <a:rPr lang="zh-CN" altLang="en-US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单元测验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2000" indent="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IBE</a:t>
            </a:r>
            <a:r>
              <a:rPr lang="zh-CN" altLang="en-US" dirty="0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双创平台</a:t>
            </a:r>
            <a:r>
              <a:rPr lang="en-US" altLang="zh-CN" dirty="0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1800" dirty="0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https://zju.innovator.fun/    </a:t>
            </a:r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（制作预约、</a:t>
            </a:r>
            <a:r>
              <a:rPr lang="zh-CN" altLang="en-US" dirty="0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答疑</a:t>
            </a:r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876" name="AutoShape 5">
            <a:hlinkClick r:id="rId3" action="ppaction://hlinkfile"/>
            <a:extLst>
              <a:ext uri="{FF2B5EF4-FFF2-40B4-BE49-F238E27FC236}">
                <a16:creationId xmlns:a16="http://schemas.microsoft.com/office/drawing/2014/main" id="{1B9E3C94-E4D0-43DE-8830-AEEE7D833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5949950"/>
            <a:ext cx="303212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800" b="0" i="0" u="sng">
                <a:solidFill>
                  <a:schemeClr val="hlink"/>
                </a:solidFill>
                <a:hlinkClick r:id="rId3" action="ppaction://hlinkfile"/>
              </a:rPr>
              <a:t>视频</a:t>
            </a:r>
            <a:r>
              <a:rPr lang="en-US" altLang="zh-CN" sz="1800" b="0" i="0" u="sng">
                <a:solidFill>
                  <a:schemeClr val="hlink"/>
                </a:solidFill>
                <a:hlinkClick r:id="rId3" action="ppaction://hlinkfile"/>
              </a:rPr>
              <a:t>4</a:t>
            </a:r>
            <a:r>
              <a:rPr lang="zh-CN" altLang="en-US" sz="1800" b="0" i="0" u="sng">
                <a:solidFill>
                  <a:schemeClr val="hlink"/>
                </a:solidFill>
                <a:hlinkClick r:id="rId3" action="ppaction://hlinkfile"/>
              </a:rPr>
              <a:t>：</a:t>
            </a:r>
            <a:r>
              <a:rPr lang="zh-CN" altLang="en-US" sz="1800" b="0" i="0" u="sng">
                <a:solidFill>
                  <a:schemeClr val="hlink"/>
                </a:solidFill>
              </a:rPr>
              <a:t>各网络平台界面演示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3">
            <a:extLst>
              <a:ext uri="{FF2B5EF4-FFF2-40B4-BE49-F238E27FC236}">
                <a16:creationId xmlns:a16="http://schemas.microsoft.com/office/drawing/2014/main" id="{F4B7B4D9-770C-4AC4-BB42-F88DE80DC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704975"/>
            <a:ext cx="48704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通过外网提供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辅助纸媒体教材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：中国大学精品开放课程资源共享课：工程训练（金工）</a:t>
            </a:r>
            <a:r>
              <a:rPr lang="en-US" altLang="zh-CN">
                <a:solidFill>
                  <a:srgbClr val="0070C0"/>
                </a:solidFill>
                <a:hlinkClick r:id="rId2"/>
              </a:rPr>
              <a:t>http://www.icourses.cn/coursestatic/course_4279.html</a:t>
            </a:r>
            <a:endParaRPr lang="zh-CN" altLang="zh-CN">
              <a:solidFill>
                <a:srgbClr val="0070C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BC29DE-A620-4673-8274-78C279DAA731}"/>
              </a:ext>
            </a:extLst>
          </p:cNvPr>
          <p:cNvSpPr/>
          <p:nvPr/>
        </p:nvSpPr>
        <p:spPr>
          <a:xfrm>
            <a:off x="157163" y="3805238"/>
            <a:ext cx="4821237" cy="17240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线上线下混合式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教学的平台网站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>
              <a:lnSpc>
                <a:spcPct val="120000"/>
              </a:lnSpc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工程训练线上线下混合式教学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学在浙大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工程训练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线上线下教学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070C0"/>
                </a:solidFill>
                <a:hlinkClick r:id="rId3"/>
              </a:rPr>
              <a:t>http://course.zju.edu.cn/</a:t>
            </a:r>
            <a:r>
              <a:rPr lang="en-US" altLang="zh-CN" dirty="0">
                <a:solidFill>
                  <a:srgbClr val="0070C0"/>
                </a:solidFill>
                <a:hlinkClick r:id="rId4"/>
              </a:rPr>
              <a:t>https://c.zju.edu.cn/</a:t>
            </a:r>
            <a:endParaRPr lang="zh-CN" altLang="zh-CN" dirty="0">
              <a:solidFill>
                <a:srgbClr val="0070C0"/>
              </a:solidFill>
            </a:endParaRPr>
          </a:p>
        </p:txBody>
      </p:sp>
      <p:sp>
        <p:nvSpPr>
          <p:cNvPr id="81924" name="矩形 5">
            <a:extLst>
              <a:ext uri="{FF2B5EF4-FFF2-40B4-BE49-F238E27FC236}">
                <a16:creationId xmlns:a16="http://schemas.microsoft.com/office/drawing/2014/main" id="{65F282CA-A427-468C-A728-C5E3C13EB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573713"/>
            <a:ext cx="487045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工程训练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教学作业系统：</a:t>
            </a:r>
            <a:r>
              <a:rPr lang="en-US" altLang="zh-CN" u="sng">
                <a:solidFill>
                  <a:srgbClr val="FF0000"/>
                </a:solidFill>
              </a:rPr>
              <a:t>10.71.32.157</a:t>
            </a:r>
            <a:r>
              <a:rPr lang="zh-CN" altLang="zh-CN" u="sng"/>
              <a:t>（</a:t>
            </a:r>
            <a:r>
              <a:rPr lang="zh-CN" altLang="zh-CN" u="sng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u="sng">
                <a:solidFill>
                  <a:srgbClr val="0070C0"/>
                </a:solidFill>
              </a:rPr>
              <a:t>http://10.71.32.157/Login.aspx</a:t>
            </a:r>
            <a:r>
              <a:rPr lang="zh-CN" altLang="zh-CN" u="sng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7B8E9B-E330-483D-B945-42EE3DD91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1790700"/>
            <a:ext cx="3825875" cy="3322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圆角矩形 15">
            <a:extLst>
              <a:ext uri="{FF2B5EF4-FFF2-40B4-BE49-F238E27FC236}">
                <a16:creationId xmlns:a16="http://schemas.microsoft.com/office/drawing/2014/main" id="{A5095B5B-2FEA-41FB-9A6E-54D1B0212F0F}"/>
              </a:ext>
            </a:extLst>
          </p:cNvPr>
          <p:cNvSpPr/>
          <p:nvPr/>
        </p:nvSpPr>
        <p:spPr>
          <a:xfrm>
            <a:off x="5986463" y="2357438"/>
            <a:ext cx="1258887" cy="944562"/>
          </a:xfrm>
          <a:prstGeom prst="roundRect">
            <a:avLst>
              <a:gd name="adj" fmla="val 7862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9" name="圆角矩形 17">
            <a:extLst>
              <a:ext uri="{FF2B5EF4-FFF2-40B4-BE49-F238E27FC236}">
                <a16:creationId xmlns:a16="http://schemas.microsoft.com/office/drawing/2014/main" id="{13543E8C-841D-4002-9302-2321AB5C54DA}"/>
              </a:ext>
            </a:extLst>
          </p:cNvPr>
          <p:cNvSpPr/>
          <p:nvPr/>
        </p:nvSpPr>
        <p:spPr>
          <a:xfrm>
            <a:off x="5973763" y="3432175"/>
            <a:ext cx="1260475" cy="504825"/>
          </a:xfrm>
          <a:prstGeom prst="roundRect">
            <a:avLst>
              <a:gd name="adj" fmla="val 7862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81928" name="文本框 10">
            <a:extLst>
              <a:ext uri="{FF2B5EF4-FFF2-40B4-BE49-F238E27FC236}">
                <a16:creationId xmlns:a16="http://schemas.microsoft.com/office/drawing/2014/main" id="{62754F17-4669-44AF-9F6C-481A3C196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0478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3200" i="0" noProof="1">
                <a:solidFill>
                  <a:srgbClr val="FF0000"/>
                </a:solidFill>
                <a:ea typeface="黑体" panose="02010609060101010101" pitchFamily="49" charset="-122"/>
              </a:rPr>
              <a:t>常用网络资源</a:t>
            </a:r>
            <a:endParaRPr lang="zh-CN" altLang="en-US" sz="3200" i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18DCB6D1-CBC8-4C82-BAA2-6B2F6EBEBD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15888"/>
            <a:ext cx="7108825" cy="914400"/>
          </a:xfrm>
        </p:spPr>
        <p:txBody>
          <a:bodyPr/>
          <a:lstStyle/>
          <a:p>
            <a:pPr algn="ctr"/>
            <a:r>
              <a:rPr lang="zh-CN" altLang="en-US" sz="3600"/>
              <a:t>怎么学</a:t>
            </a:r>
            <a:r>
              <a:rPr lang="en-US" altLang="zh-CN" sz="3600"/>
              <a:t>-</a:t>
            </a:r>
            <a:r>
              <a:rPr lang="zh-CN" altLang="en-US" sz="3600"/>
              <a:t>线上线下混合式教学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8CD847F-CFD4-4E94-8682-DB58BA74F0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351837" cy="3959225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q"/>
              <a:defRPr/>
            </a:pPr>
            <a:r>
              <a:rPr lang="zh-CN" altLang="en-US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作业要求：</a:t>
            </a:r>
            <a:endParaRPr lang="en-US" altLang="zh-CN" noProof="1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09200" indent="-457200" eaLnBrk="1" hangingPunct="1">
              <a:lnSpc>
                <a:spcPct val="20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noProof="1">
                <a:latin typeface="微软雅黑" pitchFamily="34" charset="-122"/>
                <a:ea typeface="微软雅黑" pitchFamily="34" charset="-122"/>
              </a:rPr>
              <a:t>预习作业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：提前一周做各项目的预习作业，系统自动控制时间</a:t>
            </a:r>
          </a:p>
          <a:p>
            <a:pPr marL="709200" indent="-457200" eaLnBrk="1" hangingPunct="1">
              <a:lnSpc>
                <a:spcPct val="20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noProof="1">
                <a:latin typeface="微软雅黑" pitchFamily="34" charset="-122"/>
                <a:ea typeface="微软雅黑" pitchFamily="34" charset="-122"/>
              </a:rPr>
              <a:t>课后作业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：完成本周项目后的一周内，完成复习作业，系统设定</a:t>
            </a:r>
          </a:p>
          <a:p>
            <a:pPr marL="709200" indent="-457200" eaLnBrk="1" hangingPunct="1">
              <a:lnSpc>
                <a:spcPct val="20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noProof="1">
                <a:latin typeface="微软雅黑" pitchFamily="34" charset="-122"/>
                <a:ea typeface="微软雅黑" pitchFamily="34" charset="-122"/>
              </a:rPr>
              <a:t>单元测验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：按学习总流程图，原则上每</a:t>
            </a:r>
            <a:r>
              <a:rPr lang="en-US" altLang="zh-CN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次项目后进行单元测验</a:t>
            </a:r>
          </a:p>
          <a:p>
            <a:pPr marL="709200" indent="-457200" eaLnBrk="1" hangingPunct="1">
              <a:lnSpc>
                <a:spcPct val="20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noProof="1">
                <a:latin typeface="微软雅黑" pitchFamily="34" charset="-122"/>
                <a:ea typeface="微软雅黑" pitchFamily="34" charset="-122"/>
              </a:rPr>
              <a:t>离线作业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noProof="1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数车、数铣、</a:t>
            </a:r>
            <a:r>
              <a:rPr lang="en-US" altLang="zh-CN" noProof="1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WEDM</a:t>
            </a:r>
            <a:r>
              <a:rPr lang="zh-CN" altLang="en-US" noProof="1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noProof="1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noProof="1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打印、激光等</a:t>
            </a:r>
            <a:r>
              <a:rPr lang="en-US" altLang="zh-CN" noProof="1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noProof="1">
                <a:solidFill>
                  <a:srgbClr val="EE36CB"/>
                </a:solidFill>
                <a:latin typeface="微软雅黑" pitchFamily="34" charset="-122"/>
                <a:ea typeface="微软雅黑" pitchFamily="34" charset="-122"/>
              </a:rPr>
              <a:t>个项目需完成离线作业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，必须携带纸质或</a:t>
            </a:r>
            <a:r>
              <a:rPr lang="en-US" altLang="zh-CN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noProof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盘介质作业，</a:t>
            </a:r>
            <a:r>
              <a:rPr lang="zh-CN" altLang="en-US" noProof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才允许参加现场训练</a:t>
            </a:r>
            <a:endParaRPr lang="en-US" altLang="zh-CN" noProof="1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云形 5">
            <a:extLst>
              <a:ext uri="{FF2B5EF4-FFF2-40B4-BE49-F238E27FC236}">
                <a16:creationId xmlns:a16="http://schemas.microsoft.com/office/drawing/2014/main" id="{0E3A75A7-E586-492F-A799-15C8D4723062}"/>
              </a:ext>
            </a:extLst>
          </p:cNvPr>
          <p:cNvSpPr/>
          <p:nvPr/>
        </p:nvSpPr>
        <p:spPr bwMode="auto">
          <a:xfrm>
            <a:off x="5867400" y="1341438"/>
            <a:ext cx="3097213" cy="1511300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zh-CN" altLang="en-US" b="0">
              <a:ea typeface="宋体" panose="02010600030101010101" pitchFamily="2" charset="-122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122C694B-ADAE-443E-90FE-D1B77D4B5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475" y="66675"/>
            <a:ext cx="5484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3600" i="0">
                <a:solidFill>
                  <a:schemeClr val="bg1"/>
                </a:solidFill>
                <a:ea typeface="黑体" panose="02010609060101010101" pitchFamily="49" charset="-122"/>
              </a:rPr>
              <a:t>数控加工编程预习</a:t>
            </a:r>
          </a:p>
        </p:txBody>
      </p:sp>
      <p:pic>
        <p:nvPicPr>
          <p:cNvPr id="84996" name="图片 9">
            <a:extLst>
              <a:ext uri="{FF2B5EF4-FFF2-40B4-BE49-F238E27FC236}">
                <a16:creationId xmlns:a16="http://schemas.microsoft.com/office/drawing/2014/main" id="{95620D82-9C1C-4358-8A31-3A7AAC46E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5262563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图片 10">
            <a:extLst>
              <a:ext uri="{FF2B5EF4-FFF2-40B4-BE49-F238E27FC236}">
                <a16:creationId xmlns:a16="http://schemas.microsoft.com/office/drawing/2014/main" id="{5D5EB43D-B233-4B30-B0EE-0F51883E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4"/>
          <a:stretch>
            <a:fillRect/>
          </a:stretch>
        </p:blipFill>
        <p:spPr bwMode="auto">
          <a:xfrm>
            <a:off x="5087938" y="2924175"/>
            <a:ext cx="3529012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7779C53-4B6A-4031-9F5C-B9E9223059C9}"/>
              </a:ext>
            </a:extLst>
          </p:cNvPr>
          <p:cNvSpPr txBox="1"/>
          <p:nvPr/>
        </p:nvSpPr>
        <p:spPr>
          <a:xfrm>
            <a:off x="323850" y="4203700"/>
            <a:ext cx="4535488" cy="2033588"/>
          </a:xfrm>
          <a:prstGeom prst="rect">
            <a:avLst/>
          </a:prstGeom>
          <a:noFill/>
          <a:ln w="31750" cmpd="thickThin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zh-CN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课程地址：</a:t>
            </a:r>
            <a:r>
              <a:rPr lang="zh-CN" altLang="en-US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爱课程</a:t>
            </a:r>
            <a:r>
              <a:rPr lang="en-US" altLang="zh-CN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en-US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工程训练（金工）</a:t>
            </a:r>
            <a:endParaRPr lang="en-US" altLang="zh-CN" b="0" i="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zh-CN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数控加工导论：开始学习</a:t>
            </a:r>
            <a:r>
              <a:rPr lang="en-US" altLang="zh-CN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zh-CN" b="0" i="0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课程章节</a:t>
            </a:r>
            <a:r>
              <a:rPr lang="en-US" altLang="zh-CN" b="0" i="0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zh-CN" b="0" i="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b="0" i="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b="0" i="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 导论</a:t>
            </a:r>
            <a:r>
              <a:rPr lang="en-US" altLang="zh-CN" b="0" i="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zh-CN" b="0" i="0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数控加工导论</a:t>
            </a:r>
            <a:endParaRPr lang="en-US" altLang="zh-CN" b="0" i="0" kern="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答疑平台：浙江大学</a:t>
            </a:r>
            <a:r>
              <a:rPr lang="en-US" altLang="zh-CN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IBE</a:t>
            </a:r>
            <a:r>
              <a:rPr lang="zh-CN" altLang="en-US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双创实践线上平台（</a:t>
            </a:r>
            <a:r>
              <a:rPr lang="en-US" altLang="zh-CN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https://zju.innovator.fun/ </a:t>
            </a:r>
            <a:r>
              <a:rPr lang="zh-CN" altLang="en-US" b="0" i="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b="0" i="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999" name="文本框 14">
            <a:extLst>
              <a:ext uri="{FF2B5EF4-FFF2-40B4-BE49-F238E27FC236}">
                <a16:creationId xmlns:a16="http://schemas.microsoft.com/office/drawing/2014/main" id="{8032FC6D-6FE9-4103-A1BB-C58D39C3E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1430338"/>
            <a:ext cx="2555875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本周课后</a:t>
            </a:r>
            <a:endParaRPr lang="en-US" altLang="zh-CN" sz="2400" i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自主学习</a:t>
            </a:r>
            <a:endParaRPr lang="zh-CN" altLang="en-US"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3">
            <a:extLst>
              <a:ext uri="{FF2B5EF4-FFF2-40B4-BE49-F238E27FC236}">
                <a16:creationId xmlns:a16="http://schemas.microsoft.com/office/drawing/2014/main" id="{99FC75C1-853B-48CA-83AF-9F3F7559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276475"/>
            <a:ext cx="7462837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面向创意产品的</a:t>
            </a:r>
            <a:r>
              <a:rPr lang="zh-CN" altLang="en-US" sz="280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创新云设计中心</a:t>
            </a:r>
            <a:endParaRPr lang="en-US" altLang="zh-CN" sz="2800" i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服务于创新应用实现的</a:t>
            </a:r>
            <a:r>
              <a:rPr lang="zh-CN" altLang="en-US" sz="280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数字化制造中心</a:t>
            </a:r>
            <a:endParaRPr lang="en-US" altLang="zh-CN" sz="2800" i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面向智能制造的</a:t>
            </a:r>
            <a:r>
              <a:rPr lang="zh-CN" altLang="en-US" sz="280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虚实融合实践中心</a:t>
            </a:r>
            <a:endParaRPr lang="en-US" altLang="zh-CN" sz="2800" i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双创教育服务引导下的</a:t>
            </a:r>
            <a:r>
              <a:rPr lang="zh-CN" altLang="en-US" sz="280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综合双创空间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2792CD12-1C10-4623-8205-8B8672561C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1341438"/>
            <a:ext cx="2952750" cy="50482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线下资源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1548F9B2-FD05-466D-9714-4FFBB2213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450" y="138113"/>
            <a:ext cx="5976938" cy="914400"/>
          </a:xfrm>
        </p:spPr>
        <p:txBody>
          <a:bodyPr/>
          <a:lstStyle/>
          <a:p>
            <a:pPr algn="ctr"/>
            <a:r>
              <a:rPr lang="zh-CN" altLang="en-US" sz="3600"/>
              <a:t>操作实习时间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7FE9AE6A-91BE-422C-AAF3-5670A81821B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54288" y="2600325"/>
            <a:ext cx="52578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上午</a:t>
            </a:r>
            <a:r>
              <a:rPr lang="en-US" altLang="zh-CN" sz="3200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9:50 - </a:t>
            </a:r>
            <a:r>
              <a:rPr lang="en-US" altLang="zh-CN" sz="32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12:15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3200" i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3200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下午</a:t>
            </a:r>
            <a:r>
              <a:rPr lang="en-US" altLang="zh-CN" sz="3200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1:15 - </a:t>
            </a:r>
            <a:r>
              <a:rPr lang="en-US" altLang="zh-CN" sz="320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3:40</a:t>
            </a:r>
            <a:endParaRPr lang="zh-CN" altLang="en-US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A64300-DB76-42BD-88EA-B7AEF5A7D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4" b="7762"/>
          <a:stretch/>
        </p:blipFill>
        <p:spPr>
          <a:xfrm>
            <a:off x="1619672" y="2030197"/>
            <a:ext cx="5184576" cy="435113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507" name="Rectangle 2">
            <a:extLst>
              <a:ext uri="{FF2B5EF4-FFF2-40B4-BE49-F238E27FC236}">
                <a16:creationId xmlns:a16="http://schemas.microsoft.com/office/drawing/2014/main" id="{F792F700-AC57-4F93-9324-693025227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>
            <a:extLst>
              <a:ext uri="{FF2B5EF4-FFF2-40B4-BE49-F238E27FC236}">
                <a16:creationId xmlns:a16="http://schemas.microsoft.com/office/drawing/2014/main" id="{251678BE-CB36-48BC-A081-3A2340995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207375" cy="574675"/>
          </a:xfrm>
        </p:spPr>
        <p:txBody>
          <a:bodyPr/>
          <a:lstStyle/>
          <a:p>
            <a:pPr algn="ctr"/>
            <a:r>
              <a:rPr lang="zh-CN" altLang="en-US" sz="3600"/>
              <a:t>工程训练中心实习场地定位</a:t>
            </a:r>
          </a:p>
        </p:txBody>
      </p:sp>
      <p:pic>
        <p:nvPicPr>
          <p:cNvPr id="88067" name="图片 3">
            <a:extLst>
              <a:ext uri="{FF2B5EF4-FFF2-40B4-BE49-F238E27FC236}">
                <a16:creationId xmlns:a16="http://schemas.microsoft.com/office/drawing/2014/main" id="{3FE5EF0B-FA29-4C9A-A7E7-0B80C875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8412162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>
            <a:extLst>
              <a:ext uri="{FF2B5EF4-FFF2-40B4-BE49-F238E27FC236}">
                <a16:creationId xmlns:a16="http://schemas.microsoft.com/office/drawing/2014/main" id="{A701AE82-9C60-4F1D-978D-9878BB1EA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207375" cy="574675"/>
          </a:xfrm>
        </p:spPr>
        <p:txBody>
          <a:bodyPr/>
          <a:lstStyle/>
          <a:p>
            <a:pPr algn="ctr"/>
            <a:r>
              <a:rPr lang="zh-CN" altLang="en-US" sz="3600"/>
              <a:t>工程训练中心实习场地定位</a:t>
            </a:r>
          </a:p>
        </p:txBody>
      </p:sp>
      <p:pic>
        <p:nvPicPr>
          <p:cNvPr id="89091" name="图片 4">
            <a:extLst>
              <a:ext uri="{FF2B5EF4-FFF2-40B4-BE49-F238E27FC236}">
                <a16:creationId xmlns:a16="http://schemas.microsoft.com/office/drawing/2014/main" id="{B42A4949-7BE6-46B5-A0C0-9A4A80DF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80454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12796D43-6CD2-4FFD-8B92-7B2DE34F0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44450"/>
            <a:ext cx="6997700" cy="914400"/>
          </a:xfrm>
        </p:spPr>
        <p:txBody>
          <a:bodyPr/>
          <a:lstStyle/>
          <a:p>
            <a:pPr algn="ctr"/>
            <a:r>
              <a:rPr lang="zh-CN" altLang="en-US" sz="3600"/>
              <a:t>怎么考核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40FD0F36-076D-47E9-AD9C-6EF264713F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2133600"/>
            <a:ext cx="8569325" cy="935038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p"/>
            </a:pPr>
            <a:r>
              <a:rPr lang="zh-CN" altLang="en-US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总成绩</a:t>
            </a:r>
            <a:r>
              <a:rPr lang="zh-CN" altLang="zh-CN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实操成绩</a:t>
            </a:r>
            <a:r>
              <a:rPr lang="zh-CN" altLang="en-US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（约</a:t>
            </a:r>
            <a:r>
              <a:rPr lang="zh-CN" altLang="zh-CN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 </a:t>
            </a:r>
            <a:r>
              <a:rPr lang="zh-CN" altLang="en-US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理论成绩</a:t>
            </a:r>
            <a:r>
              <a:rPr lang="zh-CN" altLang="en-US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（约</a:t>
            </a:r>
            <a:r>
              <a:rPr lang="zh-CN" altLang="zh-CN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 </a:t>
            </a:r>
            <a:r>
              <a:rPr lang="zh-CN" altLang="en-US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noProof="1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p"/>
            </a:pPr>
            <a:r>
              <a:rPr lang="zh-CN" altLang="en-US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实操成绩：各项目实践得分（各项目现场指导老师给出，记在实习卡）</a:t>
            </a:r>
            <a:endParaRPr lang="zh-CN" altLang="zh-CN" noProof="1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p"/>
            </a:pPr>
            <a:endParaRPr lang="zh-CN" altLang="zh-CN" noProof="1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CC"/>
              </a:buClr>
              <a:buFont typeface="Wingdings" panose="05000000000000000000" pitchFamily="2" charset="2"/>
              <a:buChar char="p"/>
            </a:pPr>
            <a:endParaRPr lang="zh-CN" altLang="zh-CN" noProof="1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0116" name="Picture 2" descr="G:\教学与管理\！！历年本科课件作业考卷等教学文件\工程训练\！！工程训练课件等——全\2014年春夏导论+中期+期终管理\学生实习评分表格式.JPG">
            <a:extLst>
              <a:ext uri="{FF2B5EF4-FFF2-40B4-BE49-F238E27FC236}">
                <a16:creationId xmlns:a16="http://schemas.microsoft.com/office/drawing/2014/main" id="{01D12D89-319E-4215-A31E-BA404F1B8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68638"/>
            <a:ext cx="39751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Rectangle 3">
            <a:extLst>
              <a:ext uri="{FF2B5EF4-FFF2-40B4-BE49-F238E27FC236}">
                <a16:creationId xmlns:a16="http://schemas.microsoft.com/office/drawing/2014/main" id="{8ED6C8E5-C700-4C60-9D8D-04A30AA37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021388"/>
            <a:ext cx="81375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buClr>
                <a:srgbClr val="0000CC"/>
              </a:buClr>
              <a:buFont typeface="Wingdings" panose="05000000000000000000" pitchFamily="2" charset="2"/>
              <a:buChar char="p"/>
            </a:pP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zh-CN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成绩=</a:t>
            </a: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r>
              <a:rPr lang="zh-CN" altLang="en-US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</a:t>
            </a:r>
            <a:r>
              <a:rPr lang="zh-CN" altLang="zh-CN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作业+线上</a:t>
            </a:r>
            <a:r>
              <a:rPr lang="zh-CN" altLang="zh-CN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预习</a:t>
            </a: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zh-CN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r>
              <a:rPr lang="zh-CN" altLang="zh-CN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</a:t>
            </a:r>
            <a:r>
              <a:rPr lang="zh-CN" altLang="zh-CN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测验+</a:t>
            </a: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</a:t>
            </a:r>
            <a:r>
              <a:rPr lang="zh-CN" altLang="en-US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endParaRPr lang="zh-CN" altLang="zh-CN" i="0" noProof="1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118" name="Rectangle 3">
            <a:extLst>
              <a:ext uri="{FF2B5EF4-FFF2-40B4-BE49-F238E27FC236}">
                <a16:creationId xmlns:a16="http://schemas.microsoft.com/office/drawing/2014/main" id="{440DD12C-72A4-4682-9526-2B6A13767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1268413"/>
            <a:ext cx="83518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学习及考核范围：</a:t>
            </a:r>
            <a:r>
              <a:rPr lang="zh-CN" altLang="en-US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现场讲授</a:t>
            </a: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i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自主拓展</a:t>
            </a:r>
            <a:r>
              <a:rPr lang="zh-CN" altLang="en-US" i="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的知识和能力</a:t>
            </a:r>
            <a:endParaRPr lang="zh-CN" altLang="zh-CN" i="0" noProof="1">
              <a:solidFill>
                <a:srgbClr val="0000CC"/>
              </a:solidFill>
            </a:endParaRPr>
          </a:p>
        </p:txBody>
      </p:sp>
      <p:sp>
        <p:nvSpPr>
          <p:cNvPr id="90119" name="矩形 1">
            <a:extLst>
              <a:ext uri="{FF2B5EF4-FFF2-40B4-BE49-F238E27FC236}">
                <a16:creationId xmlns:a16="http://schemas.microsoft.com/office/drawing/2014/main" id="{B7A5925A-A5DD-4B76-BA1E-800E35F96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068638"/>
            <a:ext cx="3741738" cy="28797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ea typeface="宋体" panose="02010600030101010101" pitchFamily="2" charset="-122"/>
              </a:rPr>
              <a:t>此处放实习照片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273B6690-9517-4871-9D0E-844FB224A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1822450"/>
            <a:ext cx="5484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课程目的及意义</a:t>
            </a: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0CCF8B4C-1B2B-4787-85D8-25A88E3FA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2708275"/>
            <a:ext cx="5484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 i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主要教学内容</a:t>
            </a: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740C88D7-B973-4AE6-B42F-861FCEAF8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0300" y="3667125"/>
            <a:ext cx="5484813" cy="914400"/>
          </a:xfrm>
        </p:spPr>
        <p:txBody>
          <a:bodyPr/>
          <a:lstStyle/>
          <a:p>
            <a:pPr marL="457200" indent="-457200" eaLnBrk="1" hangingPunct="1">
              <a:buFont typeface="Wingdings" pitchFamily="2" charset="2"/>
              <a:buChar char="n"/>
              <a:defRPr/>
            </a:pPr>
            <a:r>
              <a:rPr lang="zh-CN" altLang="en-US" sz="2800" kern="1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教学及考核方式</a:t>
            </a:r>
          </a:p>
        </p:txBody>
      </p:sp>
      <p:sp>
        <p:nvSpPr>
          <p:cNvPr id="91141" name="Rectangle 2">
            <a:extLst>
              <a:ext uri="{FF2B5EF4-FFF2-40B4-BE49-F238E27FC236}">
                <a16:creationId xmlns:a16="http://schemas.microsoft.com/office/drawing/2014/main" id="{74E989EC-05B0-4838-A6BE-EFC213482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8" y="4581525"/>
            <a:ext cx="5484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安全实习教育</a:t>
            </a:r>
          </a:p>
        </p:txBody>
      </p:sp>
      <p:sp>
        <p:nvSpPr>
          <p:cNvPr id="91142" name="Rectangle 2">
            <a:extLst>
              <a:ext uri="{FF2B5EF4-FFF2-40B4-BE49-F238E27FC236}">
                <a16:creationId xmlns:a16="http://schemas.microsoft.com/office/drawing/2014/main" id="{6500DD0B-0F4A-47E5-B5EE-FB80136FD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6675"/>
            <a:ext cx="5484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3600" i="0">
                <a:solidFill>
                  <a:schemeClr val="bg1"/>
                </a:solidFill>
                <a:ea typeface="黑体" panose="02010609060101010101" pitchFamily="49" charset="-122"/>
              </a:rPr>
              <a:t>导论主题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DCC8C3E-C053-4A15-A286-5443AB4D7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9575" y="138113"/>
            <a:ext cx="5484813" cy="914400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安全实习教育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4C309FB-0794-4A08-A966-C1DD089BD8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2988" y="3141663"/>
            <a:ext cx="7705725" cy="2808287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必须经过安全教育学习，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签署安全承诺书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必须符合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着装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必须符合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站位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必须按照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设备操作规范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指导教师要求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进行实习</a:t>
            </a:r>
          </a:p>
        </p:txBody>
      </p:sp>
      <p:sp>
        <p:nvSpPr>
          <p:cNvPr id="3" name="矩形 2">
            <a:hlinkClick r:id="rId2" action="ppaction://hlinkfile"/>
            <a:extLst>
              <a:ext uri="{FF2B5EF4-FFF2-40B4-BE49-F238E27FC236}">
                <a16:creationId xmlns:a16="http://schemas.microsoft.com/office/drawing/2014/main" id="{D4C13E0A-C79A-45E1-90A2-0F938890734F}"/>
              </a:ext>
            </a:extLst>
          </p:cNvPr>
          <p:cNvSpPr/>
          <p:nvPr/>
        </p:nvSpPr>
        <p:spPr>
          <a:xfrm>
            <a:off x="1476375" y="1844675"/>
            <a:ext cx="6408738" cy="8255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3600" i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安全实习，重于泰山！！！</a:t>
            </a:r>
            <a:endParaRPr lang="en-US" altLang="zh-CN" sz="3600" i="0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64E2E5B9-37FC-47CD-A686-919A3A1C8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4038" y="138113"/>
            <a:ext cx="5484812" cy="914400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安全与纪律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3A386-8846-46B9-AFEA-4F89AC48AFD0}"/>
              </a:ext>
            </a:extLst>
          </p:cNvPr>
          <p:cNvSpPr>
            <a:spLocks noGrp="1"/>
          </p:cNvSpPr>
          <p:nvPr/>
        </p:nvSpPr>
        <p:spPr>
          <a:xfrm>
            <a:off x="539750" y="1628775"/>
            <a:ext cx="7345363" cy="45370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79551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79551B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79551B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79551B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/>
            </a:pP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尊重指导教师，</a:t>
            </a:r>
            <a:r>
              <a:rPr lang="zh-CN" altLang="en-US" sz="2400" i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服从指挥</a:t>
            </a: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，不做与训练无关事情，文明参训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/>
            </a:pP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严格遵守作息制度，</a:t>
            </a:r>
            <a:r>
              <a:rPr lang="zh-CN" altLang="en-US" sz="2400" i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按时上下课</a:t>
            </a: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，不迟到、不早退 </a:t>
            </a:r>
            <a:endParaRPr lang="en-US" altLang="zh-CN" sz="2400" i="0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/>
            </a:pPr>
            <a:r>
              <a:rPr lang="zh-CN" altLang="en-US" sz="2400" i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组长</a:t>
            </a: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每次上课前，</a:t>
            </a:r>
            <a:r>
              <a:rPr lang="zh-CN" altLang="en-US" sz="2400" i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清点人数</a:t>
            </a: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，上报指导教师</a:t>
            </a:r>
            <a:endParaRPr lang="en-US" altLang="zh-CN" sz="2400" i="0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/>
            </a:pP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训练时，注意自己安全的同时，也要</a:t>
            </a:r>
            <a:r>
              <a:rPr lang="zh-CN" altLang="en-US" sz="2400" i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注意其他同学</a:t>
            </a: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的安全，要互相关心和帮助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/>
            </a:pP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要求认真阅读各项目</a:t>
            </a:r>
            <a:r>
              <a:rPr lang="en-US" altLang="zh-CN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《</a:t>
            </a:r>
            <a:r>
              <a:rPr lang="zh-CN" altLang="en-US" sz="2400" i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操作规程</a:t>
            </a:r>
            <a:r>
              <a:rPr lang="en-US" altLang="zh-CN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》</a:t>
            </a:r>
            <a:r>
              <a:rPr lang="zh-CN" altLang="en-US" sz="2400" i="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，严格遵守</a:t>
            </a:r>
            <a:endParaRPr lang="zh-CN" altLang="en-US" b="0" i="0" kern="0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D9A851B9-2DCD-49D6-86DB-D6B1E6BE7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4038" y="138113"/>
            <a:ext cx="5484812" cy="914400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着装要求</a:t>
            </a:r>
            <a:r>
              <a:rPr lang="en-US" altLang="zh-CN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38BCD6E-5980-4BFA-A6E7-4F8203B646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0113" y="1916113"/>
            <a:ext cx="7127875" cy="38862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严禁穿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拖鞋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凉鞋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软底鞋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进入实习现场，以防止被切屑划伤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必须穿工作服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，还要注意袖口、衣服下摆的安全性，以防被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卷入机器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女同学或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头发长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过肩的男同学必须将头发戴入符合安全要求的帽子内，以防头发被卷入机器</a:t>
            </a:r>
            <a:endParaRPr lang="zh-CN" altLang="en-US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AD1F54A3-B373-45C9-9D72-CD6EABC0D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4038" y="138113"/>
            <a:ext cx="5484812" cy="914400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着装要求</a:t>
            </a:r>
            <a:r>
              <a:rPr lang="en-US" altLang="zh-CN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18D666B9-6C54-422C-A116-056E94C446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650" y="2349500"/>
            <a:ext cx="7416800" cy="3600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焊接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操作时应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戴防护手套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，以防止触电或烫伤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切削加工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操作时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禁止戴手套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，以防手被卷入机器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在气焊、气割操作时应戴防护眼镜，以防强光伤眼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在手工电弧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操作时，应正确使用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防护面罩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，以防弧光灼伤眼睛和面部皮肤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30970549-C0A7-408B-A140-4F91977452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4038" y="66675"/>
            <a:ext cx="5484812" cy="914400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着装要求</a:t>
            </a:r>
            <a:r>
              <a:rPr lang="en-US" altLang="zh-CN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4C1BD3CF-0C6F-452A-A427-A7CB2F7FAF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8888" y="2276475"/>
            <a:ext cx="6769100" cy="28082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在现场严禁戴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或挂耳机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在操作时或在运转的设备附近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严禁聊天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或使用手机，以保持安全警觉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保证对意外事故能及时做出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正确反应</a:t>
            </a:r>
          </a:p>
        </p:txBody>
      </p:sp>
      <p:sp>
        <p:nvSpPr>
          <p:cNvPr id="96260" name="AutoShape 5">
            <a:hlinkClick r:id="rId2" action="ppaction://hlinkfile"/>
            <a:extLst>
              <a:ext uri="{FF2B5EF4-FFF2-40B4-BE49-F238E27FC236}">
                <a16:creationId xmlns:a16="http://schemas.microsoft.com/office/drawing/2014/main" id="{D600765C-51A7-4545-BCE2-E95DFACF7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5300663"/>
            <a:ext cx="303212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800" b="0" i="0" u="sng">
                <a:solidFill>
                  <a:schemeClr val="hlink"/>
                </a:solidFill>
                <a:hlinkClick r:id="rId3" action="ppaction://hlinkfile"/>
              </a:rPr>
              <a:t>视频</a:t>
            </a:r>
            <a:r>
              <a:rPr lang="en-US" altLang="zh-CN" sz="1800" b="0" i="0" u="sng">
                <a:solidFill>
                  <a:schemeClr val="hlink"/>
                </a:solidFill>
                <a:hlinkClick r:id="rId3" action="ppaction://hlinkfile"/>
              </a:rPr>
              <a:t>5</a:t>
            </a:r>
            <a:r>
              <a:rPr lang="zh-CN" altLang="en-US" sz="1800" b="0" i="0" u="sng">
                <a:solidFill>
                  <a:schemeClr val="hlink"/>
                </a:solidFill>
                <a:hlinkClick r:id="rId3" action="ppaction://hlinkfile"/>
              </a:rPr>
              <a:t>：</a:t>
            </a:r>
            <a:r>
              <a:rPr lang="zh-CN" altLang="en-US" sz="1800" b="0" i="0" u="sng">
                <a:solidFill>
                  <a:schemeClr val="hlink"/>
                </a:solidFill>
              </a:rPr>
              <a:t>着装要求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D617FEB-A3BA-4D8F-A12C-5E1473A78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5475" y="115888"/>
            <a:ext cx="5484813" cy="914400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站位要求</a:t>
            </a:r>
            <a:r>
              <a:rPr lang="en-US" altLang="zh-CN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CDD0994-C247-49E6-A1D2-CBAEFC300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1550" y="1973263"/>
            <a:ext cx="7416800" cy="44799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严禁站在机床旋转部件的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旋转切线方向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位置，以防被意外飞出的工件击伤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严禁站在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操作人员背后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，以保障操作人员的人身安全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严禁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脚踩电线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，不应站在配电柜门旁，以防触电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通过现场时，应在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安全通道内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行走、应对天车及周围设备保持警觉</a:t>
            </a:r>
          </a:p>
          <a:p>
            <a:pPr eaLnBrk="1" hangingPunct="1"/>
            <a:endParaRPr lang="zh-CN" altLang="en-US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">
            <a:extLst>
              <a:ext uri="{FF2B5EF4-FFF2-40B4-BE49-F238E27FC236}">
                <a16:creationId xmlns:a16="http://schemas.microsoft.com/office/drawing/2014/main" id="{E19D55B2-0B0F-4F18-B45E-31E6D195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1250" b="25694"/>
          <a:stretch>
            <a:fillRect/>
          </a:stretch>
        </p:blipFill>
        <p:spPr bwMode="auto">
          <a:xfrm>
            <a:off x="1619672" y="1864891"/>
            <a:ext cx="5373687" cy="451643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2531" name="Rectangle 2">
            <a:extLst>
              <a:ext uri="{FF2B5EF4-FFF2-40B4-BE49-F238E27FC236}">
                <a16:creationId xmlns:a16="http://schemas.microsoft.com/office/drawing/2014/main" id="{789C607E-1C7A-4310-A7D3-D6524B62B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58B039DE-1C83-4B06-BC8B-37199FE81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6913" y="138113"/>
            <a:ext cx="5484812" cy="914400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站位要求</a:t>
            </a:r>
            <a:r>
              <a:rPr lang="en-US" altLang="zh-CN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984B375C-173F-476C-BA9F-170C304DF3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2988" y="2476500"/>
            <a:ext cx="6913562" cy="33289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在现场内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严禁跑、跳、打闹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，以防摔伤、砸伤、触电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应注意与物料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存放场地保持安全距离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，以防砸伤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严格遵守现场具体安全站位、行走要求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3190408D-CDB5-4B26-94E3-E62D0BD773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44450"/>
            <a:ext cx="5484813" cy="914400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操作要求</a:t>
            </a:r>
            <a:r>
              <a:rPr lang="en-US" altLang="zh-CN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0D849E4-5055-43AB-BFE1-3C2D6F47E1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0113" y="2276475"/>
            <a:ext cx="7416800" cy="40481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严禁在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未取下卡盘扳手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前启动车床，以防车床卡盘扳手飞出伤及生命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车、铣、磨、钻等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切削加工前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，应将工件、刀具、卡具装稳、夹紧，以防切削时工件飞出伤人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应严格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限制磨削进给量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，以防磨床工件被挤出或砂轮被挤碎而伤及生命</a:t>
            </a:r>
          </a:p>
        </p:txBody>
      </p:sp>
      <p:sp>
        <p:nvSpPr>
          <p:cNvPr id="99332" name="AutoShape 5">
            <a:hlinkClick r:id="rId2" action="ppaction://hlinkfile"/>
            <a:extLst>
              <a:ext uri="{FF2B5EF4-FFF2-40B4-BE49-F238E27FC236}">
                <a16:creationId xmlns:a16="http://schemas.microsoft.com/office/drawing/2014/main" id="{A2D95E49-DE13-45DC-A704-38101D79C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700213"/>
            <a:ext cx="303212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1800" b="0" i="0" u="sng">
                <a:solidFill>
                  <a:schemeClr val="hlink"/>
                </a:solidFill>
                <a:hlinkClick r:id="rId3" action="ppaction://hlinkfile"/>
              </a:rPr>
              <a:t>视频</a:t>
            </a:r>
            <a:r>
              <a:rPr lang="en-US" altLang="zh-CN" sz="1800" b="0" i="0" u="sng">
                <a:solidFill>
                  <a:schemeClr val="hlink"/>
                </a:solidFill>
                <a:hlinkClick r:id="rId3" action="ppaction://hlinkfile"/>
              </a:rPr>
              <a:t>6</a:t>
            </a:r>
            <a:r>
              <a:rPr lang="zh-CN" altLang="en-US" sz="1800" b="0" i="0" u="sng">
                <a:solidFill>
                  <a:schemeClr val="hlink"/>
                </a:solidFill>
                <a:hlinkClick r:id="rId3" action="ppaction://hlinkfile"/>
              </a:rPr>
              <a:t>：</a:t>
            </a:r>
            <a:r>
              <a:rPr lang="zh-CN" altLang="en-US" sz="1800" b="0" i="0" u="sng">
                <a:solidFill>
                  <a:schemeClr val="hlink"/>
                </a:solidFill>
              </a:rPr>
              <a:t>操作要求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D1277866-3F65-4165-A80F-62A442739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4038" y="66675"/>
            <a:ext cx="5484812" cy="914400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操作要求</a:t>
            </a:r>
            <a:r>
              <a:rPr lang="en-US" altLang="zh-CN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11A1F0B2-6465-4624-BBF4-DE299724FB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1828800"/>
            <a:ext cx="7848600" cy="4552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夹持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热加工工件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时应戴手套用钳子，以防烫伤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在切削加工机床停稳后用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隔热材料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作垫取下工件，以防烫伤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操作出现意外时，应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及时关断故障设备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的电源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不得打开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配电柜门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，触动其中的开关及线路，以防触电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禁止学生触动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非允许使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用的设备的按钮、手柄、工装，以防出现安全事故</a:t>
            </a:r>
          </a:p>
          <a:p>
            <a:pPr eaLnBrk="1" hangingPunct="1"/>
            <a:endParaRPr lang="zh-CN" altLang="en-US" sz="240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B6F9A09D-3C8C-44FA-92DC-DB95B3B7BE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5475" y="115888"/>
            <a:ext cx="5484813" cy="914400"/>
          </a:xfrm>
        </p:spPr>
        <p:txBody>
          <a:bodyPr/>
          <a:lstStyle/>
          <a:p>
            <a:pPr algn="ctr" eaLnBrk="1" hangingPunct="1"/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操作要求</a:t>
            </a:r>
            <a:r>
              <a:rPr lang="en-US" altLang="zh-CN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538683D-A229-4F45-BDFF-BB99E24A32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1550" y="1630363"/>
            <a:ext cx="7345363" cy="331152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endParaRPr lang="zh-CN" altLang="en-US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数控设备在自动运行前应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对程序运行进行手动验核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，以防设备损毁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严格按照现场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安全操作规程</a:t>
            </a:r>
            <a:r>
              <a:rPr lang="zh-CN" altLang="en-US" sz="24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完成准备工作、实施操作、完成操作善后工作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B14A40B9-12E6-4BFD-932E-E4A732AD3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6375" y="0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返校后工作安排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252F0CAA-52F5-47E0-9062-7934911967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03350" y="1844675"/>
            <a:ext cx="6985000" cy="40322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关注中心官网</a:t>
            </a: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通知：</a:t>
            </a:r>
            <a:r>
              <a:rPr lang="en-US" altLang="zh-CN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etc.zju.edu.cn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实习卡</a:t>
            </a: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（以组为单位）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工作服</a:t>
            </a: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（以组为单位）</a:t>
            </a:r>
            <a:endParaRPr lang="en-US" altLang="zh-CN" sz="2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安全承诺书</a:t>
            </a: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（以组为单位）</a:t>
            </a:r>
            <a:endParaRPr lang="en-US" altLang="zh-CN" sz="2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交回安全承诺书（以组为单位）</a:t>
            </a:r>
            <a:endParaRPr lang="zh-CN" altLang="en-US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按轮换表时间安排，参加后续实训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">
            <a:extLst>
              <a:ext uri="{FF2B5EF4-FFF2-40B4-BE49-F238E27FC236}">
                <a16:creationId xmlns:a16="http://schemas.microsoft.com/office/drawing/2014/main" id="{DB6B3BC6-7B89-4FF4-8C10-6D4B234A0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3213100"/>
            <a:ext cx="61849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chemeClr val="bg1"/>
                </a:solidFill>
                <a:ea typeface="黑体" panose="02010609060101010101" pitchFamily="49" charset="-122"/>
              </a:rPr>
              <a:t>谢谢 ！</a:t>
            </a:r>
            <a:endParaRPr lang="zh-CN" altLang="en-US" sz="3600" b="0" i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">
            <a:extLst>
              <a:ext uri="{FF2B5EF4-FFF2-40B4-BE49-F238E27FC236}">
                <a16:creationId xmlns:a16="http://schemas.microsoft.com/office/drawing/2014/main" id="{96645DAC-EA04-42B0-A77D-C814347D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4445" b="19305"/>
          <a:stretch>
            <a:fillRect/>
          </a:stretch>
        </p:blipFill>
        <p:spPr bwMode="auto">
          <a:xfrm>
            <a:off x="1259632" y="1900957"/>
            <a:ext cx="6164263" cy="462438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4AF75231-5C07-4F75-88B7-368E67882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">
            <a:extLst>
              <a:ext uri="{FF2B5EF4-FFF2-40B4-BE49-F238E27FC236}">
                <a16:creationId xmlns:a16="http://schemas.microsoft.com/office/drawing/2014/main" id="{E59BCD8E-5392-4965-9DE9-D7D71A730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4444" t="33472" r="12038" b="26527"/>
          <a:stretch>
            <a:fillRect/>
          </a:stretch>
        </p:blipFill>
        <p:spPr bwMode="auto">
          <a:xfrm>
            <a:off x="1187624" y="1772816"/>
            <a:ext cx="6148387" cy="446087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5995F689-666B-4ED5-8E9F-EA17A604B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66675"/>
            <a:ext cx="5484813" cy="914400"/>
          </a:xfrm>
        </p:spPr>
        <p:txBody>
          <a:bodyPr/>
          <a:lstStyle/>
          <a:p>
            <a:pPr algn="ctr"/>
            <a:r>
              <a:rPr lang="zh-CN" altLang="en-US" sz="3600"/>
              <a:t>课程目的及意义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rdridesign.com">
  <a:themeElements>
    <a:clrScheme name="nordridesign.com 1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NordriDesign_免费商务模板系列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.com">
  <a:themeElements>
    <a:clrScheme name="1_nordridesign.com 1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1_nordridesign.com">
      <a:majorFont>
        <a:latin typeface="Arial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.com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.com">
  <a:themeElements>
    <a:clrScheme name="nordridesign.com 1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NordriDesign_免费商务模板系列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ridesign.com">
  <a:themeElements>
    <a:clrScheme name="nordridesign.com 1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NordriDesign_免费商务模板系列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ordridesign.com 1">
    <a:dk1>
      <a:srgbClr val="000000"/>
    </a:dk1>
    <a:lt1>
      <a:srgbClr val="FFFFFF"/>
    </a:lt1>
    <a:dk2>
      <a:srgbClr val="000000"/>
    </a:dk2>
    <a:lt2>
      <a:srgbClr val="C0C0C0"/>
    </a:lt2>
    <a:accent1>
      <a:srgbClr val="5B8CC1"/>
    </a:accent1>
    <a:accent2>
      <a:srgbClr val="2A5682"/>
    </a:accent2>
    <a:accent3>
      <a:srgbClr val="FFFFFF"/>
    </a:accent3>
    <a:accent4>
      <a:srgbClr val="000000"/>
    </a:accent4>
    <a:accent5>
      <a:srgbClr val="B5C5DD"/>
    </a:accent5>
    <a:accent6>
      <a:srgbClr val="254D75"/>
    </a:accent6>
    <a:hlink>
      <a:srgbClr val="002850"/>
    </a:hlink>
    <a:folHlink>
      <a:srgbClr val="66B2FE"/>
    </a:folHlink>
  </a:clrScheme>
</a:themeOverride>
</file>

<file path=ppt/theme/themeOverride2.xml><?xml version="1.0" encoding="utf-8"?>
<a:themeOverride xmlns:a="http://schemas.openxmlformats.org/drawingml/2006/main">
  <a:clrScheme name="nordridesign.com 1">
    <a:dk1>
      <a:srgbClr val="000000"/>
    </a:dk1>
    <a:lt1>
      <a:srgbClr val="FFFFFF"/>
    </a:lt1>
    <a:dk2>
      <a:srgbClr val="000000"/>
    </a:dk2>
    <a:lt2>
      <a:srgbClr val="C0C0C0"/>
    </a:lt2>
    <a:accent1>
      <a:srgbClr val="5B8CC1"/>
    </a:accent1>
    <a:accent2>
      <a:srgbClr val="2A5682"/>
    </a:accent2>
    <a:accent3>
      <a:srgbClr val="FFFFFF"/>
    </a:accent3>
    <a:accent4>
      <a:srgbClr val="000000"/>
    </a:accent4>
    <a:accent5>
      <a:srgbClr val="B5C5DD"/>
    </a:accent5>
    <a:accent6>
      <a:srgbClr val="254D75"/>
    </a:accent6>
    <a:hlink>
      <a:srgbClr val="002850"/>
    </a:hlink>
    <a:folHlink>
      <a:srgbClr val="66B2FE"/>
    </a:folHlink>
  </a:clrScheme>
</a:themeOverride>
</file>

<file path=ppt/theme/themeOverride3.xml><?xml version="1.0" encoding="utf-8"?>
<a:themeOverride xmlns:a="http://schemas.openxmlformats.org/drawingml/2006/main">
  <a:clrScheme name="nordridesign.com 1">
    <a:dk1>
      <a:srgbClr val="000000"/>
    </a:dk1>
    <a:lt1>
      <a:srgbClr val="FFFFFF"/>
    </a:lt1>
    <a:dk2>
      <a:srgbClr val="000000"/>
    </a:dk2>
    <a:lt2>
      <a:srgbClr val="C0C0C0"/>
    </a:lt2>
    <a:accent1>
      <a:srgbClr val="5B8CC1"/>
    </a:accent1>
    <a:accent2>
      <a:srgbClr val="2A5682"/>
    </a:accent2>
    <a:accent3>
      <a:srgbClr val="FFFFFF"/>
    </a:accent3>
    <a:accent4>
      <a:srgbClr val="000000"/>
    </a:accent4>
    <a:accent5>
      <a:srgbClr val="B5C5DD"/>
    </a:accent5>
    <a:accent6>
      <a:srgbClr val="254D75"/>
    </a:accent6>
    <a:hlink>
      <a:srgbClr val="002850"/>
    </a:hlink>
    <a:folHlink>
      <a:srgbClr val="66B2FE"/>
    </a:folHlink>
  </a:clrScheme>
</a:themeOverride>
</file>

<file path=ppt/theme/themeOverride4.xml><?xml version="1.0" encoding="utf-8"?>
<a:themeOverride xmlns:a="http://schemas.openxmlformats.org/drawingml/2006/main">
  <a:clrScheme name="nordridesign.com 1">
    <a:dk1>
      <a:srgbClr val="000000"/>
    </a:dk1>
    <a:lt1>
      <a:srgbClr val="FFFFFF"/>
    </a:lt1>
    <a:dk2>
      <a:srgbClr val="000000"/>
    </a:dk2>
    <a:lt2>
      <a:srgbClr val="C0C0C0"/>
    </a:lt2>
    <a:accent1>
      <a:srgbClr val="5B8CC1"/>
    </a:accent1>
    <a:accent2>
      <a:srgbClr val="2A5682"/>
    </a:accent2>
    <a:accent3>
      <a:srgbClr val="FFFFFF"/>
    </a:accent3>
    <a:accent4>
      <a:srgbClr val="000000"/>
    </a:accent4>
    <a:accent5>
      <a:srgbClr val="B5C5DD"/>
    </a:accent5>
    <a:accent6>
      <a:srgbClr val="254D75"/>
    </a:accent6>
    <a:hlink>
      <a:srgbClr val="002850"/>
    </a:hlink>
    <a:folHlink>
      <a:srgbClr val="66B2FE"/>
    </a:folHlink>
  </a:clrScheme>
</a:themeOverride>
</file>

<file path=ppt/theme/themeOverride5.xml><?xml version="1.0" encoding="utf-8"?>
<a:themeOverride xmlns:a="http://schemas.openxmlformats.org/drawingml/2006/main">
  <a:clrScheme name="nordridesign.com 1">
    <a:dk1>
      <a:srgbClr val="000000"/>
    </a:dk1>
    <a:lt1>
      <a:srgbClr val="FFFFFF"/>
    </a:lt1>
    <a:dk2>
      <a:srgbClr val="000000"/>
    </a:dk2>
    <a:lt2>
      <a:srgbClr val="C0C0C0"/>
    </a:lt2>
    <a:accent1>
      <a:srgbClr val="5B8CC1"/>
    </a:accent1>
    <a:accent2>
      <a:srgbClr val="2A5682"/>
    </a:accent2>
    <a:accent3>
      <a:srgbClr val="FFFFFF"/>
    </a:accent3>
    <a:accent4>
      <a:srgbClr val="000000"/>
    </a:accent4>
    <a:accent5>
      <a:srgbClr val="B5C5DD"/>
    </a:accent5>
    <a:accent6>
      <a:srgbClr val="254D75"/>
    </a:accent6>
    <a:hlink>
      <a:srgbClr val="002850"/>
    </a:hlink>
    <a:folHlink>
      <a:srgbClr val="66B2F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</TotalTime>
  <Pages>0</Pages>
  <Words>2348</Words>
  <Characters>0</Characters>
  <Application>Microsoft Office PowerPoint</Application>
  <DocSecurity>0</DocSecurity>
  <PresentationFormat>全屏显示(4:3)</PresentationFormat>
  <Lines>0</Lines>
  <Paragraphs>333</Paragraphs>
  <Slides>75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75</vt:i4>
      </vt:variant>
    </vt:vector>
  </HeadingPairs>
  <TitlesOfParts>
    <vt:vector size="83" baseType="lpstr">
      <vt:lpstr>黑体</vt:lpstr>
      <vt:lpstr>微软雅黑</vt:lpstr>
      <vt:lpstr>Arial</vt:lpstr>
      <vt:lpstr>Wingdings</vt:lpstr>
      <vt:lpstr>nordridesign.com</vt:lpstr>
      <vt:lpstr>1_nordridesign.com</vt:lpstr>
      <vt:lpstr>2_nordridesign.com</vt:lpstr>
      <vt:lpstr>3_nordridesign.com</vt:lpstr>
      <vt:lpstr>工 程 训 练</vt:lpstr>
      <vt:lpstr>教学及考核方式</vt:lpstr>
      <vt:lpstr>课程目的及意义</vt:lpstr>
      <vt:lpstr>课程目的及意义</vt:lpstr>
      <vt:lpstr>课程目的及意义</vt:lpstr>
      <vt:lpstr>课程目的及意义</vt:lpstr>
      <vt:lpstr>课程目的及意义</vt:lpstr>
      <vt:lpstr>课程目的及意义</vt:lpstr>
      <vt:lpstr>课程目的及意义</vt:lpstr>
      <vt:lpstr>课程目的及意义</vt:lpstr>
      <vt:lpstr>课程目的及意义</vt:lpstr>
      <vt:lpstr>课程目的及意义</vt:lpstr>
      <vt:lpstr>课程目的及意义</vt:lpstr>
      <vt:lpstr>课程目的及意义</vt:lpstr>
      <vt:lpstr>课程目的及意义</vt:lpstr>
      <vt:lpstr>课程目的及意义</vt:lpstr>
      <vt:lpstr>课程要解决的问题</vt:lpstr>
      <vt:lpstr>工程能力形成路径</vt:lpstr>
      <vt:lpstr>课程目的及意义</vt:lpstr>
      <vt:lpstr>课程目的及意义</vt:lpstr>
      <vt:lpstr>教学及考核方式</vt:lpstr>
      <vt:lpstr>课程设置</vt:lpstr>
      <vt:lpstr>车削</vt:lpstr>
      <vt:lpstr>铣削</vt:lpstr>
      <vt:lpstr> 钳工</vt:lpstr>
      <vt:lpstr> 钳工-立德树人</vt:lpstr>
      <vt:lpstr>铸造</vt:lpstr>
      <vt:lpstr>铸造-大国重器</vt:lpstr>
      <vt:lpstr>压力加工</vt:lpstr>
      <vt:lpstr>焊接</vt:lpstr>
      <vt:lpstr>热处理</vt:lpstr>
      <vt:lpstr>数控车削</vt:lpstr>
      <vt:lpstr>数控铣削</vt:lpstr>
      <vt:lpstr>数控铣削</vt:lpstr>
      <vt:lpstr>电火花加工</vt:lpstr>
      <vt:lpstr>激光切割</vt:lpstr>
      <vt:lpstr>逆向工程 &amp; 3D打印</vt:lpstr>
      <vt:lpstr>CAD/CAM</vt:lpstr>
      <vt:lpstr>机电综合</vt:lpstr>
      <vt:lpstr>工程训练课程高级项目</vt:lpstr>
      <vt:lpstr>PowerPoint 演示文稿</vt:lpstr>
      <vt:lpstr>教学及考核方式</vt:lpstr>
      <vt:lpstr>怎么学-线上线下混合式教学</vt:lpstr>
      <vt:lpstr>各训练项目的安排和离线预习</vt:lpstr>
      <vt:lpstr>怎么学-线上线下混合式教学</vt:lpstr>
      <vt:lpstr>线上线下结合的教学与考核</vt:lpstr>
      <vt:lpstr>怎么学-线上线下混合式教学</vt:lpstr>
      <vt:lpstr>怎么学-线上线下混合式教学</vt:lpstr>
      <vt:lpstr>怎么学-线上线下混合式教学</vt:lpstr>
      <vt:lpstr>怎么学-线上线下混合式教学</vt:lpstr>
      <vt:lpstr>怎么学-线上线下混合式教学</vt:lpstr>
      <vt:lpstr>怎么学-线上线下混合式教学</vt:lpstr>
      <vt:lpstr>怎么学-线上线下混合式教学</vt:lpstr>
      <vt:lpstr>怎么学-线上线下混合式教学</vt:lpstr>
      <vt:lpstr>PowerPoint 演示文稿</vt:lpstr>
      <vt:lpstr>怎么学-线上线下混合式教学</vt:lpstr>
      <vt:lpstr>PowerPoint 演示文稿</vt:lpstr>
      <vt:lpstr>PowerPoint 演示文稿</vt:lpstr>
      <vt:lpstr>操作实习时间</vt:lpstr>
      <vt:lpstr>工程训练中心实习场地定位</vt:lpstr>
      <vt:lpstr>工程训练中心实习场地定位</vt:lpstr>
      <vt:lpstr>怎么考核</vt:lpstr>
      <vt:lpstr>教学及考核方式</vt:lpstr>
      <vt:lpstr>安全实习教育</vt:lpstr>
      <vt:lpstr>安全与纪律</vt:lpstr>
      <vt:lpstr>着装要求1</vt:lpstr>
      <vt:lpstr>着装要求2</vt:lpstr>
      <vt:lpstr>着装要求3</vt:lpstr>
      <vt:lpstr>站位要求1</vt:lpstr>
      <vt:lpstr>站位要求2</vt:lpstr>
      <vt:lpstr>操作要求1</vt:lpstr>
      <vt:lpstr>操作要求2</vt:lpstr>
      <vt:lpstr>操作要求3</vt:lpstr>
      <vt:lpstr>返校后工作安排</vt:lpstr>
      <vt:lpstr>PowerPoint 演示文稿</vt:lpstr>
    </vt:vector>
  </TitlesOfParts>
  <Company>NordriDesign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NordriDesign</dc:creator>
  <cp:keywords>ppt幻灯设计/ppt模板设计</cp:keywords>
  <dc:description>nordridesign.com</dc:description>
  <cp:lastModifiedBy>ThinkPad</cp:lastModifiedBy>
  <cp:revision>531</cp:revision>
  <dcterms:created xsi:type="dcterms:W3CDTF">2008-05-06T01:42:58Z</dcterms:created>
  <dcterms:modified xsi:type="dcterms:W3CDTF">2021-09-06T05:28:04Z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